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30"/>
  </p:notesMasterIdLst>
  <p:sldIdLst>
    <p:sldId id="314" r:id="rId6"/>
    <p:sldId id="343" r:id="rId7"/>
    <p:sldId id="329" r:id="rId8"/>
    <p:sldId id="340" r:id="rId9"/>
    <p:sldId id="321" r:id="rId10"/>
    <p:sldId id="318" r:id="rId11"/>
    <p:sldId id="323" r:id="rId12"/>
    <p:sldId id="341" r:id="rId13"/>
    <p:sldId id="331" r:id="rId14"/>
    <p:sldId id="322" r:id="rId15"/>
    <p:sldId id="332" r:id="rId16"/>
    <p:sldId id="345" r:id="rId17"/>
    <p:sldId id="342" r:id="rId18"/>
    <p:sldId id="324" r:id="rId19"/>
    <p:sldId id="333" r:id="rId20"/>
    <p:sldId id="325" r:id="rId21"/>
    <p:sldId id="326" r:id="rId22"/>
    <p:sldId id="327" r:id="rId23"/>
    <p:sldId id="328" r:id="rId24"/>
    <p:sldId id="338" r:id="rId25"/>
    <p:sldId id="334" r:id="rId26"/>
    <p:sldId id="336" r:id="rId27"/>
    <p:sldId id="337" r:id="rId28"/>
    <p:sldId id="339" r:id="rId29"/>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D5D6"/>
    <a:srgbClr val="FFFFFF"/>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346" autoAdjust="0"/>
    <p:restoredTop sz="94660"/>
  </p:normalViewPr>
  <p:slideViewPr>
    <p:cSldViewPr snapToGrid="0" showGuides="1">
      <p:cViewPr>
        <p:scale>
          <a:sx n="100" d="100"/>
          <a:sy n="100" d="100"/>
        </p:scale>
        <p:origin x="-582" y="-216"/>
      </p:cViewPr>
      <p:guideLst>
        <p:guide orient="horz" pos="332"/>
        <p:guide orient="horz" pos="556"/>
        <p:guide orient="horz" pos="3660"/>
        <p:guide orient="horz" pos="864"/>
        <p:guide pos="4610"/>
        <p:guide pos="1122"/>
        <p:guide pos="184"/>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3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4</a:t>
            </a:fld>
            <a:endParaRPr lang="en-US"/>
          </a:p>
        </p:txBody>
      </p:sp>
    </p:spTree>
    <p:extLst>
      <p:ext uri="{BB962C8B-B14F-4D97-AF65-F5344CB8AC3E}">
        <p14:creationId xmlns:p14="http://schemas.microsoft.com/office/powerpoint/2010/main" val="4657572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960000"/>
                </a:solidFill>
                <a:latin typeface="Arial" panose="020B0604020202020204" pitchFamily="34" charset="0"/>
                <a:cs typeface="Arial" panose="020B0604020202020204" pitchFamily="34" charset="0"/>
              </a:defRPr>
            </a:lvl1pPr>
          </a:lstStyle>
          <a:p>
            <a:r>
              <a:rPr lang="en-US"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p>
            <a:pPr lvl="0"/>
            <a:r>
              <a:rPr lang="en-US" smtClean="0"/>
              <a:t>Click to 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08/02/2018</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hyperlink" Target="https://www.bankofengland.co.uk/inflation-report/2018/february-2018" TargetMode="External"/><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3" y="2317750"/>
            <a:ext cx="2932112" cy="777875"/>
          </a:xfrm>
        </p:spPr>
        <p:txBody>
          <a:bodyPr/>
          <a:lstStyle/>
          <a:p>
            <a:r>
              <a:rPr lang="en-GB" dirty="0" smtClean="0"/>
              <a:t>Inflation Report</a:t>
            </a:r>
            <a:br>
              <a:rPr lang="en-GB" dirty="0" smtClean="0"/>
            </a:br>
            <a:r>
              <a:rPr lang="en-GB" dirty="0" smtClean="0"/>
              <a:t>February 2018</a:t>
            </a:r>
          </a:p>
        </p:txBody>
      </p:sp>
      <p:sp>
        <p:nvSpPr>
          <p:cNvPr id="4099" name="Text Placeholder 2"/>
          <p:cNvSpPr>
            <a:spLocks noGrp="1"/>
          </p:cNvSpPr>
          <p:nvPr>
            <p:ph type="body" sz="quarter" idx="13"/>
          </p:nvPr>
        </p:nvSpPr>
        <p:spPr>
          <a:xfrm>
            <a:off x="792163" y="3427413"/>
            <a:ext cx="5335587" cy="473075"/>
          </a:xfrm>
        </p:spPr>
        <p:txBody>
          <a:bodyPr/>
          <a:lstStyle/>
          <a:p>
            <a:pPr lvl="2"/>
            <a:r>
              <a:rPr lang="en-US" sz="2400" dirty="0" smtClean="0"/>
              <a:t>Prospects </a:t>
            </a:r>
            <a:r>
              <a:rPr lang="en-US" sz="2400" dirty="0"/>
              <a:t>for inflation</a:t>
            </a:r>
            <a:endParaRPr lang="en-GB" sz="2400"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5.6 </a:t>
            </a:r>
            <a:r>
              <a:rPr lang="en-GB" dirty="0" smtClean="0">
                <a:solidFill>
                  <a:schemeClr val="tx1"/>
                </a:solidFill>
              </a:rPr>
              <a:t>Household saving rate</a:t>
            </a:r>
            <a:r>
              <a:rPr lang="en-GB" baseline="30000" dirty="0" smtClean="0">
                <a:solidFill>
                  <a:schemeClr val="tx1"/>
                </a:solidFill>
              </a:rPr>
              <a:t>(a)</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smtClean="0"/>
              <a:t>Sources: ONS </a:t>
            </a:r>
            <a:r>
              <a:rPr lang="en-GB" dirty="0"/>
              <a:t>and Bank calculations. </a:t>
            </a:r>
            <a:endParaRPr lang="en-GB" dirty="0" smtClean="0"/>
          </a:p>
          <a:p>
            <a:endParaRPr lang="en-GB" dirty="0"/>
          </a:p>
          <a:p>
            <a:r>
              <a:rPr lang="en-GB" dirty="0"/>
              <a:t>(</a:t>
            </a:r>
            <a:r>
              <a:rPr lang="en-GB" dirty="0" smtClean="0"/>
              <a:t>a)	Annual average. Percentage </a:t>
            </a:r>
            <a:r>
              <a:rPr lang="en-GB" dirty="0"/>
              <a:t>of total available household resources</a:t>
            </a:r>
            <a:r>
              <a:rPr lang="en-GB" dirty="0" smtClean="0"/>
              <a:t>.</a:t>
            </a:r>
            <a:endParaRPr lang="en-GB" dirty="0"/>
          </a:p>
        </p:txBody>
      </p:sp>
      <p:pic>
        <p:nvPicPr>
          <p:cNvPr id="5122" name="Picture 2" descr="D:\Section 5\Section 5\PNGs\Chart 5.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871510"/>
            <a:ext cx="5398019" cy="50090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09883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a:t>
            </a:r>
            <a:r>
              <a:rPr lang="en-GB" b="1" dirty="0" smtClean="0"/>
              <a:t>5.E </a:t>
            </a:r>
            <a:r>
              <a:rPr lang="en-GB" dirty="0" smtClean="0">
                <a:solidFill>
                  <a:schemeClr val="tx1"/>
                </a:solidFill>
              </a:rPr>
              <a:t>Monitoring </a:t>
            </a:r>
            <a:r>
              <a:rPr lang="en-GB" dirty="0">
                <a:solidFill>
                  <a:schemeClr val="tx1"/>
                </a:solidFill>
              </a:rPr>
              <a:t>risks to the Committee’s key </a:t>
            </a:r>
            <a:r>
              <a:rPr lang="en-GB" dirty="0" smtClean="0">
                <a:solidFill>
                  <a:schemeClr val="tx1"/>
                </a:solidFill>
              </a:rPr>
              <a:t>judgements</a:t>
            </a:r>
            <a:endParaRPr lang="en-GB" dirty="0">
              <a:solidFill>
                <a:schemeClr val="tx1"/>
              </a:solidFill>
            </a:endParaRPr>
          </a:p>
        </p:txBody>
      </p:sp>
      <p:grpSp>
        <p:nvGrpSpPr>
          <p:cNvPr id="5" name="Group 4"/>
          <p:cNvGrpSpPr/>
          <p:nvPr/>
        </p:nvGrpSpPr>
        <p:grpSpPr>
          <a:xfrm>
            <a:off x="357935" y="733244"/>
            <a:ext cx="8389250" cy="5538465"/>
            <a:chOff x="357935" y="733244"/>
            <a:chExt cx="8389250" cy="5538465"/>
          </a:xfrm>
        </p:grpSpPr>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7935" y="733244"/>
              <a:ext cx="8389250" cy="55384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2471466" y="5831607"/>
              <a:ext cx="4800599" cy="184666"/>
            </a:xfrm>
            <a:prstGeom prst="rect">
              <a:avLst/>
            </a:prstGeom>
            <a:solidFill>
              <a:srgbClr val="F0D5D6"/>
            </a:solidFill>
          </p:spPr>
          <p:txBody>
            <a:bodyPr wrap="square" lIns="0" tIns="0" rIns="0" bIns="0" rtlCol="0">
              <a:spAutoFit/>
            </a:bodyPr>
            <a:lstStyle/>
            <a:p>
              <a:r>
                <a:rPr lang="en-GB" dirty="0">
                  <a:latin typeface="+mn-lt"/>
                  <a:hlinkClick r:id="rId3"/>
                </a:rPr>
                <a:t>https://</a:t>
              </a:r>
              <a:r>
                <a:rPr lang="en-GB" dirty="0" smtClean="0">
                  <a:latin typeface="+mn-lt"/>
                  <a:hlinkClick r:id="rId3"/>
                </a:rPr>
                <a:t>www.bankofengland.co.uk/inflation-report/2018/february-2018</a:t>
              </a:r>
              <a:endParaRPr lang="en-GB" dirty="0" smtClean="0">
                <a:latin typeface="+mn-lt"/>
              </a:endParaRPr>
            </a:p>
          </p:txBody>
        </p:sp>
      </p:grpSp>
    </p:spTree>
    <p:extLst>
      <p:ext uri="{BB962C8B-B14F-4D97-AF65-F5344CB8AC3E}">
        <p14:creationId xmlns:p14="http://schemas.microsoft.com/office/powerpoint/2010/main" val="87698252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5.7 </a:t>
            </a:r>
            <a:r>
              <a:rPr lang="en-GB" dirty="0" smtClean="0">
                <a:solidFill>
                  <a:schemeClr val="tx1"/>
                </a:solidFill>
              </a:rPr>
              <a:t>Import price inflation</a:t>
            </a:r>
            <a:r>
              <a:rPr lang="en-GB" baseline="30000" dirty="0" smtClean="0">
                <a:solidFill>
                  <a:schemeClr val="tx1"/>
                </a:solidFill>
              </a:rPr>
              <a:t>(a)</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smtClean="0"/>
              <a:t>Sources: ONS </a:t>
            </a:r>
            <a:r>
              <a:rPr lang="en-GB" dirty="0"/>
              <a:t>and Bank calculations. </a:t>
            </a:r>
            <a:endParaRPr lang="en-GB" dirty="0" smtClean="0"/>
          </a:p>
          <a:p>
            <a:endParaRPr lang="en-GB" dirty="0"/>
          </a:p>
          <a:p>
            <a:r>
              <a:rPr lang="en-GB" dirty="0"/>
              <a:t>(</a:t>
            </a:r>
            <a:r>
              <a:rPr lang="en-GB" dirty="0" smtClean="0"/>
              <a:t>a)	Projections </a:t>
            </a:r>
            <a:r>
              <a:rPr lang="en-GB" dirty="0"/>
              <a:t>are </a:t>
            </a:r>
            <a:r>
              <a:rPr lang="en-GB" dirty="0" smtClean="0"/>
              <a:t>four-quarter inflation </a:t>
            </a:r>
            <a:r>
              <a:rPr lang="en-GB" dirty="0"/>
              <a:t>rate in Q4. </a:t>
            </a:r>
            <a:r>
              <a:rPr lang="en-GB" dirty="0" smtClean="0"/>
              <a:t>Excludes </a:t>
            </a:r>
            <a:r>
              <a:rPr lang="en-GB" dirty="0"/>
              <a:t>the impact of </a:t>
            </a:r>
            <a:r>
              <a:rPr lang="en-GB" dirty="0" smtClean="0"/>
              <a:t>MTIC fraud</a:t>
            </a:r>
            <a:r>
              <a:rPr lang="en-GB" dirty="0"/>
              <a:t>.</a:t>
            </a:r>
          </a:p>
        </p:txBody>
      </p:sp>
      <p:pic>
        <p:nvPicPr>
          <p:cNvPr id="6146" name="Picture 2" descr="D:\Section 5\Section 5\PNGs\Chart 5.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882650"/>
            <a:ext cx="5418136" cy="50090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080884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a:t>
            </a:r>
            <a:r>
              <a:rPr lang="en-GB" b="1" dirty="0" smtClean="0"/>
              <a:t>5.F </a:t>
            </a:r>
            <a:r>
              <a:rPr lang="en-GB" dirty="0" smtClean="0">
                <a:solidFill>
                  <a:schemeClr val="tx1"/>
                </a:solidFill>
              </a:rPr>
              <a:t>Q4 </a:t>
            </a:r>
            <a:r>
              <a:rPr lang="en-GB" dirty="0">
                <a:solidFill>
                  <a:schemeClr val="tx1"/>
                </a:solidFill>
              </a:rPr>
              <a:t>CPI </a:t>
            </a:r>
            <a:r>
              <a:rPr lang="en-GB" dirty="0" smtClean="0">
                <a:solidFill>
                  <a:schemeClr val="tx1"/>
                </a:solidFill>
              </a:rPr>
              <a:t>inflation</a:t>
            </a:r>
            <a:endParaRPr lang="en-GB" dirty="0">
              <a:solidFill>
                <a:schemeClr val="tx1"/>
              </a:solidFill>
            </a:endParaRPr>
          </a:p>
        </p:txBody>
      </p:sp>
      <p:sp>
        <p:nvSpPr>
          <p:cNvPr id="5" name="Text Placeholder 4"/>
          <p:cNvSpPr>
            <a:spLocks noGrp="1"/>
          </p:cNvSpPr>
          <p:nvPr>
            <p:ph type="body" sz="quarter" idx="16"/>
          </p:nvPr>
        </p:nvSpPr>
        <p:spPr/>
        <p:txBody>
          <a:bodyPr/>
          <a:lstStyle/>
          <a:p>
            <a:pPr lvl="3"/>
            <a:r>
              <a:rPr lang="en-GB" dirty="0"/>
              <a:t>The table shows projections for Q4 four‑quarter CPI inflation. The figures in parentheses show the corresponding projections in the </a:t>
            </a:r>
            <a:r>
              <a:rPr lang="en-GB" dirty="0" smtClean="0"/>
              <a:t>November 2017 </a:t>
            </a:r>
            <a:r>
              <a:rPr lang="en-GB" i="1" dirty="0"/>
              <a:t>Inflation Report</a:t>
            </a:r>
            <a:r>
              <a:rPr lang="en-GB" dirty="0"/>
              <a:t>. The projections have been conditioned on the assumptions in </a:t>
            </a:r>
            <a:r>
              <a:rPr lang="en-GB" b="1" dirty="0"/>
              <a:t>Table 5.B</a:t>
            </a:r>
            <a:r>
              <a:rPr lang="en-GB" dirty="0"/>
              <a:t> footnote (b).</a:t>
            </a:r>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2644" y="1319212"/>
            <a:ext cx="7410450" cy="1476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2233287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5.8 </a:t>
            </a:r>
            <a:r>
              <a:rPr lang="en-GB" dirty="0" smtClean="0">
                <a:solidFill>
                  <a:schemeClr val="tx1"/>
                </a:solidFill>
              </a:rPr>
              <a:t>Projected </a:t>
            </a:r>
            <a:r>
              <a:rPr lang="en-GB" dirty="0">
                <a:solidFill>
                  <a:schemeClr val="tx1"/>
                </a:solidFill>
              </a:rPr>
              <a:t>probabilities of GDP growth in 2019 </a:t>
            </a:r>
            <a:r>
              <a:rPr lang="en-GB" dirty="0" smtClean="0">
                <a:solidFill>
                  <a:schemeClr val="tx1"/>
                </a:solidFill>
              </a:rPr>
              <a:t>Q1 </a:t>
            </a:r>
            <a:r>
              <a:rPr lang="en-GB" dirty="0">
                <a:solidFill>
                  <a:schemeClr val="tx1"/>
                </a:solidFill>
              </a:rPr>
              <a:t>(central 90% of the distribution)</a:t>
            </a:r>
            <a:r>
              <a:rPr lang="en-GB" baseline="30000" dirty="0">
                <a:solidFill>
                  <a:schemeClr val="tx1"/>
                </a:solidFill>
              </a:rPr>
              <a:t>(a</a:t>
            </a:r>
            <a:r>
              <a:rPr lang="en-GB" baseline="30000" dirty="0" smtClean="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a:t>(</a:t>
            </a:r>
            <a:r>
              <a:rPr lang="en-GB" dirty="0" smtClean="0"/>
              <a:t>a)	</a:t>
            </a:r>
            <a:r>
              <a:rPr lang="en-GB" b="1" dirty="0" smtClean="0"/>
              <a:t>Chart </a:t>
            </a:r>
            <a:r>
              <a:rPr lang="en-GB" b="1" dirty="0"/>
              <a:t>5.8</a:t>
            </a:r>
            <a:r>
              <a:rPr lang="en-GB" dirty="0"/>
              <a:t> represents the cross‑section of the GDP growth fan chart in 2019 Q1 for the market interest rate projection. The grey outline represents the corresponding cross‑section of the November 2017 </a:t>
            </a:r>
            <a:r>
              <a:rPr lang="en-GB" i="1" dirty="0"/>
              <a:t>Inflation Report </a:t>
            </a:r>
            <a:r>
              <a:rPr lang="en-GB" dirty="0"/>
              <a:t>fan chart for the market interest rate projection. The projections have been conditioned on the assumptions in </a:t>
            </a:r>
            <a:r>
              <a:rPr lang="en-GB" b="1" dirty="0"/>
              <a:t>Table 5.B</a:t>
            </a:r>
            <a:r>
              <a:rPr lang="en-GB" dirty="0"/>
              <a:t> footnote (b). The coloured bands in </a:t>
            </a:r>
            <a:r>
              <a:rPr lang="en-GB" b="1" dirty="0"/>
              <a:t>Chart 5.8</a:t>
            </a:r>
            <a:r>
              <a:rPr lang="en-GB" dirty="0"/>
              <a:t> have a similar interpretation to those on the fan charts. Like the fan charts, they portray the central 90% of the probability distribution. </a:t>
            </a:r>
          </a:p>
          <a:p>
            <a:r>
              <a:rPr lang="en-GB" dirty="0"/>
              <a:t>(</a:t>
            </a:r>
            <a:r>
              <a:rPr lang="en-GB" dirty="0" smtClean="0"/>
              <a:t>b)	Average </a:t>
            </a:r>
            <a:r>
              <a:rPr lang="en-GB" dirty="0"/>
              <a:t>probability within each band; the figures on the y‑axis indicate the probability of growth being within ±0.05 percentage points of any given growth rate, specified to one decimal place. </a:t>
            </a:r>
          </a:p>
        </p:txBody>
      </p:sp>
      <p:pic>
        <p:nvPicPr>
          <p:cNvPr id="7170" name="Picture 2" descr="D:\Section 5\Section 5\PNGs\Chart 5.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115233"/>
            <a:ext cx="5324257" cy="45061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898518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a:t>
            </a:r>
            <a:r>
              <a:rPr lang="en-GB" b="1" dirty="0" smtClean="0"/>
              <a:t>5.G </a:t>
            </a:r>
            <a:r>
              <a:rPr lang="en-GB" dirty="0" smtClean="0">
                <a:solidFill>
                  <a:schemeClr val="tx1"/>
                </a:solidFill>
              </a:rPr>
              <a:t>Annual average GDP </a:t>
            </a:r>
            <a:r>
              <a:rPr lang="en-GB" dirty="0">
                <a:solidFill>
                  <a:schemeClr val="tx1"/>
                </a:solidFill>
              </a:rPr>
              <a:t>growth rates of </a:t>
            </a:r>
            <a:r>
              <a:rPr lang="en-GB" dirty="0" smtClean="0">
                <a:solidFill>
                  <a:schemeClr val="tx1"/>
                </a:solidFill>
              </a:rPr>
              <a:t>modal</a:t>
            </a:r>
            <a:r>
              <a:rPr lang="en-GB" dirty="0">
                <a:solidFill>
                  <a:schemeClr val="tx1"/>
                </a:solidFill>
              </a:rPr>
              <a:t>, median and mean paths</a:t>
            </a:r>
            <a:r>
              <a:rPr lang="en-GB" baseline="30000" dirty="0">
                <a:solidFill>
                  <a:schemeClr val="tx1"/>
                </a:solidFill>
              </a:rPr>
              <a:t>(a</a:t>
            </a:r>
            <a:r>
              <a:rPr lang="en-GB" baseline="30000" dirty="0" smtClean="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a:t>(</a:t>
            </a:r>
            <a:r>
              <a:rPr lang="en-GB" dirty="0" smtClean="0"/>
              <a:t>a)	The </a:t>
            </a:r>
            <a:r>
              <a:rPr lang="en-GB" dirty="0"/>
              <a:t>table shows the projections for </a:t>
            </a:r>
            <a:r>
              <a:rPr lang="en-GB" dirty="0" smtClean="0"/>
              <a:t>annual average GDP growth rates of modal</a:t>
            </a:r>
            <a:r>
              <a:rPr lang="en-GB" dirty="0"/>
              <a:t>, median and mean projections for four‑quarter growth of real GDP implied by the </a:t>
            </a:r>
            <a:r>
              <a:rPr lang="en-GB" dirty="0" smtClean="0"/>
              <a:t/>
            </a:r>
            <a:br>
              <a:rPr lang="en-GB" dirty="0" smtClean="0"/>
            </a:br>
            <a:r>
              <a:rPr lang="en-GB" dirty="0" smtClean="0"/>
              <a:t>fan </a:t>
            </a:r>
            <a:r>
              <a:rPr lang="en-GB" dirty="0"/>
              <a:t>chart. Where growth rates depend in part on the MPC’s </a:t>
            </a:r>
            <a:r>
              <a:rPr lang="en-GB" dirty="0" err="1"/>
              <a:t>backcast</a:t>
            </a:r>
            <a:r>
              <a:rPr lang="en-GB" dirty="0"/>
              <a:t>, revisions to quarterly growth are assumed to be independent of the revisions to previous quarters. The figures in parentheses show the corresponding projections in the November 2017 </a:t>
            </a:r>
            <a:r>
              <a:rPr lang="en-GB" i="1" dirty="0"/>
              <a:t>Inflation Report</a:t>
            </a:r>
            <a:r>
              <a:rPr lang="en-GB" dirty="0"/>
              <a:t>. The projections have been conditioned on the assumptions in </a:t>
            </a:r>
            <a:r>
              <a:rPr lang="en-GB" b="1" dirty="0"/>
              <a:t>Table 5.B</a:t>
            </a:r>
            <a:r>
              <a:rPr lang="en-GB" dirty="0"/>
              <a:t> footnote (b).</a:t>
            </a:r>
          </a:p>
        </p:txBody>
      </p:sp>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1279" y="1242210"/>
            <a:ext cx="7410450" cy="1571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9770882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5.9 </a:t>
            </a:r>
            <a:r>
              <a:rPr lang="en-GB" dirty="0" smtClean="0">
                <a:solidFill>
                  <a:schemeClr val="tx1"/>
                </a:solidFill>
              </a:rPr>
              <a:t>Inflation </a:t>
            </a:r>
            <a:r>
              <a:rPr lang="en-GB" dirty="0">
                <a:solidFill>
                  <a:schemeClr val="tx1"/>
                </a:solidFill>
              </a:rPr>
              <a:t>probabilities relative to the </a:t>
            </a:r>
            <a:r>
              <a:rPr lang="en-GB" dirty="0" smtClean="0">
                <a:solidFill>
                  <a:schemeClr val="tx1"/>
                </a:solidFill>
              </a:rPr>
              <a:t>target</a:t>
            </a:r>
            <a:endParaRPr lang="en-GB" dirty="0">
              <a:solidFill>
                <a:schemeClr val="tx1"/>
              </a:solidFill>
            </a:endParaRPr>
          </a:p>
        </p:txBody>
      </p:sp>
      <p:sp>
        <p:nvSpPr>
          <p:cNvPr id="5" name="Text Placeholder 4"/>
          <p:cNvSpPr>
            <a:spLocks noGrp="1"/>
          </p:cNvSpPr>
          <p:nvPr>
            <p:ph type="body" sz="quarter" idx="16"/>
          </p:nvPr>
        </p:nvSpPr>
        <p:spPr/>
        <p:txBody>
          <a:bodyPr/>
          <a:lstStyle/>
          <a:p>
            <a:pPr lvl="3"/>
            <a:r>
              <a:rPr lang="en-GB" dirty="0"/>
              <a:t>The February and November swathes in this chart are derived from the same distributions as </a:t>
            </a:r>
            <a:r>
              <a:rPr lang="en-GB" b="1" dirty="0"/>
              <a:t>Charts 5.3</a:t>
            </a:r>
            <a:r>
              <a:rPr lang="en-GB" dirty="0"/>
              <a:t> and </a:t>
            </a:r>
            <a:r>
              <a:rPr lang="en-GB" b="1" dirty="0"/>
              <a:t>5.4</a:t>
            </a:r>
            <a:r>
              <a:rPr lang="en-GB" dirty="0"/>
              <a:t> respectively. They indicate the assessed probability of inflation relative to the target in each quarter of the forecast period. The 5 percentage points width of the swathes reflects the fact that there is uncertainty about the precise probability in any given quarter, but they should not be interpreted as confidence intervals. </a:t>
            </a:r>
          </a:p>
        </p:txBody>
      </p:sp>
      <p:pic>
        <p:nvPicPr>
          <p:cNvPr id="8194" name="Picture 2" descr="D:\Section 5\Section 5\PNGs\Chart 5.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75533" y="882567"/>
            <a:ext cx="5820472" cy="49018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53590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5.10 </a:t>
            </a:r>
            <a:r>
              <a:rPr lang="en-GB" dirty="0">
                <a:solidFill>
                  <a:schemeClr val="tx1"/>
                </a:solidFill>
              </a:rPr>
              <a:t>Projected probabilities of CPI inflation in </a:t>
            </a:r>
            <a:r>
              <a:rPr lang="en-GB" dirty="0" smtClean="0">
                <a:solidFill>
                  <a:schemeClr val="tx1"/>
                </a:solidFill>
              </a:rPr>
              <a:t>2020</a:t>
            </a:r>
            <a:r>
              <a:rPr lang="en-GB" dirty="0">
                <a:solidFill>
                  <a:schemeClr val="tx1"/>
                </a:solidFill>
              </a:rPr>
              <a:t> </a:t>
            </a:r>
            <a:r>
              <a:rPr lang="en-GB" dirty="0" smtClean="0">
                <a:solidFill>
                  <a:schemeClr val="tx1"/>
                </a:solidFill>
              </a:rPr>
              <a:t>Q1 </a:t>
            </a:r>
            <a:r>
              <a:rPr lang="en-GB" dirty="0">
                <a:solidFill>
                  <a:schemeClr val="tx1"/>
                </a:solidFill>
              </a:rPr>
              <a:t>(central 90% of the distribution)</a:t>
            </a:r>
            <a:r>
              <a:rPr lang="en-GB" baseline="30000" dirty="0">
                <a:solidFill>
                  <a:schemeClr val="tx1"/>
                </a:solidFill>
              </a:rPr>
              <a:t>(a</a:t>
            </a:r>
            <a:r>
              <a:rPr lang="en-GB" baseline="30000" dirty="0" smtClean="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a:t>(</a:t>
            </a:r>
            <a:r>
              <a:rPr lang="en-GB" dirty="0" smtClean="0"/>
              <a:t>a)	</a:t>
            </a:r>
            <a:r>
              <a:rPr lang="en-GB" b="1" dirty="0" smtClean="0"/>
              <a:t>Chart </a:t>
            </a:r>
            <a:r>
              <a:rPr lang="en-GB" b="1" dirty="0"/>
              <a:t>5.10</a:t>
            </a:r>
            <a:r>
              <a:rPr lang="en-GB" dirty="0"/>
              <a:t> represents the cross‑section of the CPI inflation fan chart in 2020 Q1 for the market interest rate projection. The grey outline represents the corresponding cross‑section of the November 2017 </a:t>
            </a:r>
            <a:r>
              <a:rPr lang="en-GB" i="1" dirty="0"/>
              <a:t>Inflation Report </a:t>
            </a:r>
            <a:r>
              <a:rPr lang="en-GB" dirty="0"/>
              <a:t>fan chart for the market interest rate projection. The projections have been conditioned on the assumptions in </a:t>
            </a:r>
            <a:r>
              <a:rPr lang="en-GB" b="1" dirty="0"/>
              <a:t>Table 5.B</a:t>
            </a:r>
            <a:r>
              <a:rPr lang="en-GB" dirty="0"/>
              <a:t> footnote (b). The coloured bands in </a:t>
            </a:r>
            <a:r>
              <a:rPr lang="en-GB" b="1" dirty="0"/>
              <a:t>Chart 5.10</a:t>
            </a:r>
            <a:r>
              <a:rPr lang="en-GB" dirty="0"/>
              <a:t> have a similar interpretation to those on the fan charts. Like the fan charts, they portray the central 90% of the probability distribution. </a:t>
            </a:r>
          </a:p>
          <a:p>
            <a:r>
              <a:rPr lang="en-GB" dirty="0"/>
              <a:t>(</a:t>
            </a:r>
            <a:r>
              <a:rPr lang="en-GB" dirty="0" smtClean="0"/>
              <a:t>b)	Average </a:t>
            </a:r>
            <a:r>
              <a:rPr lang="en-GB" dirty="0"/>
              <a:t>probability within each band; the figures on the y‑axis indicate the probability of inflation being within ±0.05 percentage points of any given inflation rate, specified to </a:t>
            </a:r>
            <a:r>
              <a:rPr lang="en-GB" dirty="0" smtClean="0"/>
              <a:t/>
            </a:r>
            <a:br>
              <a:rPr lang="en-GB" dirty="0" smtClean="0"/>
            </a:br>
            <a:r>
              <a:rPr lang="en-GB" dirty="0" smtClean="0"/>
              <a:t>one </a:t>
            </a:r>
            <a:r>
              <a:rPr lang="en-GB" dirty="0"/>
              <a:t>decimal place.</a:t>
            </a:r>
          </a:p>
        </p:txBody>
      </p:sp>
      <p:pic>
        <p:nvPicPr>
          <p:cNvPr id="9218" name="Picture 2" descr="D:\Section 5\Section 5\PNGs\Chart 5.1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136621"/>
            <a:ext cx="5337669" cy="44927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524536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5.11 </a:t>
            </a:r>
            <a:r>
              <a:rPr lang="en-GB" dirty="0" smtClean="0">
                <a:solidFill>
                  <a:schemeClr val="tx1"/>
                </a:solidFill>
              </a:rPr>
              <a:t>GDP </a:t>
            </a:r>
            <a:r>
              <a:rPr lang="en-GB" dirty="0">
                <a:solidFill>
                  <a:schemeClr val="tx1"/>
                </a:solidFill>
              </a:rPr>
              <a:t>projection based on constant nominal interest rates at </a:t>
            </a:r>
            <a:r>
              <a:rPr lang="en-GB" dirty="0" smtClean="0">
                <a:solidFill>
                  <a:schemeClr val="tx1"/>
                </a:solidFill>
              </a:rPr>
              <a:t>0.5%, other </a:t>
            </a:r>
            <a:r>
              <a:rPr lang="en-GB" dirty="0">
                <a:solidFill>
                  <a:schemeClr val="tx1"/>
                </a:solidFill>
              </a:rPr>
              <a:t>policy measures as </a:t>
            </a:r>
            <a:r>
              <a:rPr lang="en-GB" dirty="0" smtClean="0">
                <a:solidFill>
                  <a:schemeClr val="tx1"/>
                </a:solidFill>
              </a:rPr>
              <a:t>announced</a:t>
            </a:r>
            <a:endParaRPr lang="en-GB" dirty="0">
              <a:solidFill>
                <a:schemeClr val="tx1"/>
              </a:solidFill>
            </a:endParaRPr>
          </a:p>
        </p:txBody>
      </p:sp>
      <p:sp>
        <p:nvSpPr>
          <p:cNvPr id="5" name="Text Placeholder 4"/>
          <p:cNvSpPr>
            <a:spLocks noGrp="1"/>
          </p:cNvSpPr>
          <p:nvPr>
            <p:ph type="body" sz="quarter" idx="16"/>
          </p:nvPr>
        </p:nvSpPr>
        <p:spPr/>
        <p:txBody>
          <a:bodyPr/>
          <a:lstStyle/>
          <a:p>
            <a:r>
              <a:rPr lang="en-GB" dirty="0" smtClean="0"/>
              <a:t>See </a:t>
            </a:r>
            <a:r>
              <a:rPr lang="en-GB" dirty="0"/>
              <a:t>footnote to </a:t>
            </a:r>
            <a:r>
              <a:rPr lang="en-GB" b="1" dirty="0"/>
              <a:t>Chart </a:t>
            </a:r>
            <a:r>
              <a:rPr lang="en-GB" b="1" dirty="0" smtClean="0"/>
              <a:t>5.1</a:t>
            </a:r>
            <a:r>
              <a:rPr lang="en-GB" dirty="0" smtClean="0"/>
              <a:t>.</a:t>
            </a:r>
            <a:endParaRPr lang="en-GB" dirty="0"/>
          </a:p>
        </p:txBody>
      </p:sp>
      <p:pic>
        <p:nvPicPr>
          <p:cNvPr id="10242" name="Picture 2" descr="D:\Section 5\Section 5\PNGs\Chart 5.1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229353"/>
            <a:ext cx="5310846" cy="44592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131335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5.12 </a:t>
            </a:r>
            <a:r>
              <a:rPr lang="en-GB" dirty="0">
                <a:solidFill>
                  <a:schemeClr val="tx1"/>
                </a:solidFill>
              </a:rPr>
              <a:t>CPI inflation projection based on constant nominal interest rates at </a:t>
            </a:r>
            <a:r>
              <a:rPr lang="en-GB" dirty="0" smtClean="0">
                <a:solidFill>
                  <a:schemeClr val="tx1"/>
                </a:solidFill>
              </a:rPr>
              <a:t>0.5%, </a:t>
            </a:r>
            <a:r>
              <a:rPr lang="en-GB" dirty="0">
                <a:solidFill>
                  <a:schemeClr val="tx1"/>
                </a:solidFill>
              </a:rPr>
              <a:t>other policy measures as </a:t>
            </a:r>
            <a:r>
              <a:rPr lang="en-GB" dirty="0" smtClean="0">
                <a:solidFill>
                  <a:schemeClr val="tx1"/>
                </a:solidFill>
              </a:rPr>
              <a:t>announced</a:t>
            </a:r>
            <a:endParaRPr lang="en-GB" dirty="0">
              <a:solidFill>
                <a:schemeClr val="tx1"/>
              </a:solidFill>
            </a:endParaRPr>
          </a:p>
        </p:txBody>
      </p:sp>
      <p:sp>
        <p:nvSpPr>
          <p:cNvPr id="5" name="Text Placeholder 4"/>
          <p:cNvSpPr>
            <a:spLocks noGrp="1"/>
          </p:cNvSpPr>
          <p:nvPr>
            <p:ph type="body" sz="quarter" idx="16"/>
          </p:nvPr>
        </p:nvSpPr>
        <p:spPr/>
        <p:txBody>
          <a:bodyPr/>
          <a:lstStyle/>
          <a:p>
            <a:r>
              <a:rPr lang="en-GB" dirty="0" smtClean="0"/>
              <a:t>See </a:t>
            </a:r>
            <a:r>
              <a:rPr lang="en-GB" dirty="0"/>
              <a:t>footnote to </a:t>
            </a:r>
            <a:r>
              <a:rPr lang="en-GB" b="1" dirty="0"/>
              <a:t>Chart </a:t>
            </a:r>
            <a:r>
              <a:rPr lang="en-GB" b="1" dirty="0" smtClean="0"/>
              <a:t>5.3</a:t>
            </a:r>
            <a:r>
              <a:rPr lang="en-GB" dirty="0" smtClean="0"/>
              <a:t>.</a:t>
            </a:r>
            <a:endParaRPr lang="en-GB" dirty="0"/>
          </a:p>
        </p:txBody>
      </p:sp>
      <p:pic>
        <p:nvPicPr>
          <p:cNvPr id="11266" name="Picture 2" descr="D:\Section 5\Section 5\PNGs\Chart 5.1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220643"/>
            <a:ext cx="5344374" cy="44257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919493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Table 5.A </a:t>
            </a:r>
            <a:r>
              <a:rPr lang="en-GB" dirty="0" smtClean="0">
                <a:solidFill>
                  <a:schemeClr val="tx1"/>
                </a:solidFill>
              </a:rPr>
              <a:t>Conditioning </a:t>
            </a:r>
            <a:r>
              <a:rPr lang="en-GB" dirty="0">
                <a:solidFill>
                  <a:schemeClr val="tx1"/>
                </a:solidFill>
              </a:rPr>
              <a:t>path for Bank Rate implied by forward</a:t>
            </a:r>
          </a:p>
          <a:p>
            <a:pPr lvl="1"/>
            <a:r>
              <a:rPr lang="en-GB" dirty="0">
                <a:solidFill>
                  <a:schemeClr val="tx1"/>
                </a:solidFill>
              </a:rPr>
              <a:t>market interest </a:t>
            </a:r>
            <a:r>
              <a:rPr lang="en-GB" dirty="0" smtClean="0">
                <a:solidFill>
                  <a:schemeClr val="tx1"/>
                </a:solidFill>
              </a:rPr>
              <a:t>rates</a:t>
            </a:r>
            <a:r>
              <a:rPr lang="en-GB" baseline="30000" dirty="0" smtClean="0">
                <a:solidFill>
                  <a:schemeClr val="tx1"/>
                </a:solidFill>
              </a:rPr>
              <a:t>(a)</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endParaRPr lang="en-GB" dirty="0"/>
          </a:p>
          <a:p>
            <a:endParaRPr lang="en-GB" dirty="0"/>
          </a:p>
          <a:p>
            <a:r>
              <a:rPr lang="en-GB" dirty="0" smtClean="0"/>
              <a:t>(a)</a:t>
            </a:r>
            <a:r>
              <a:rPr lang="en-GB" dirty="0"/>
              <a:t>	</a:t>
            </a:r>
            <a:r>
              <a:rPr lang="en-GB" dirty="0" smtClean="0"/>
              <a:t>The </a:t>
            </a:r>
            <a:r>
              <a:rPr lang="en-GB" dirty="0"/>
              <a:t>data </a:t>
            </a:r>
            <a:r>
              <a:rPr lang="en-GB" dirty="0" smtClean="0"/>
              <a:t>are fifteen working </a:t>
            </a:r>
            <a:r>
              <a:rPr lang="en-GB" dirty="0"/>
              <a:t>day averages of one‑day forward rates to 31 January 2018 and 25 October 2017 respectively. The curve is based on overnight index swap rates.</a:t>
            </a:r>
          </a:p>
          <a:p>
            <a:r>
              <a:rPr lang="en-GB" dirty="0"/>
              <a:t>(</a:t>
            </a:r>
            <a:r>
              <a:rPr lang="en-GB" dirty="0" smtClean="0"/>
              <a:t>b)	February </a:t>
            </a:r>
            <a:r>
              <a:rPr lang="en-GB" dirty="0"/>
              <a:t>figure for 2018 Q1 is an average of realised overnight rates to 31 January 2018, and forward rates thereafter.</a:t>
            </a:r>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0488" y="1274732"/>
            <a:ext cx="8598169" cy="22620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7395400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dirty="0">
                <a:solidFill>
                  <a:srgbClr val="960000"/>
                </a:solidFill>
                <a:latin typeface="Arial" pitchFamily="34" charset="0"/>
                <a:cs typeface="Arial" pitchFamily="34" charset="0"/>
              </a:rPr>
              <a:t>Other forecasters’ </a:t>
            </a:r>
            <a:r>
              <a:rPr lang="en-GB" sz="2400" b="1" dirty="0" smtClean="0">
                <a:solidFill>
                  <a:srgbClr val="960000"/>
                </a:solidFill>
                <a:latin typeface="Arial" pitchFamily="34" charset="0"/>
                <a:cs typeface="Arial" pitchFamily="34" charset="0"/>
              </a:rPr>
              <a:t>expectations</a:t>
            </a:r>
            <a:endParaRPr lang="en-GB" sz="2400" b="1" dirty="0">
              <a:solidFill>
                <a:srgbClr val="960000"/>
              </a:solidFill>
              <a:latin typeface="Arial" pitchFamily="34" charset="0"/>
              <a:cs typeface="Arial" pitchFamily="34" charset="0"/>
            </a:endParaRPr>
          </a:p>
        </p:txBody>
      </p:sp>
    </p:spTree>
    <p:extLst>
      <p:ext uri="{BB962C8B-B14F-4D97-AF65-F5344CB8AC3E}">
        <p14:creationId xmlns:p14="http://schemas.microsoft.com/office/powerpoint/2010/main" val="187406201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a:t>
            </a:r>
            <a:r>
              <a:rPr lang="en-GB" b="1" dirty="0" smtClean="0"/>
              <a:t>1 </a:t>
            </a:r>
            <a:r>
              <a:rPr lang="en-GB" dirty="0">
                <a:solidFill>
                  <a:schemeClr val="tx1"/>
                </a:solidFill>
              </a:rPr>
              <a:t>Averages of other forecasters’ central projections</a:t>
            </a:r>
            <a:r>
              <a:rPr lang="en-GB" baseline="30000" dirty="0">
                <a:solidFill>
                  <a:schemeClr val="tx1"/>
                </a:solidFill>
              </a:rPr>
              <a:t>(a</a:t>
            </a:r>
            <a:r>
              <a:rPr lang="en-GB" baseline="30000" dirty="0" smtClean="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a:xfrm>
            <a:off x="292100" y="5478450"/>
            <a:ext cx="8491538" cy="1379552"/>
          </a:xfrm>
        </p:spPr>
        <p:txBody>
          <a:bodyPr/>
          <a:lstStyle/>
          <a:p>
            <a:r>
              <a:rPr lang="en-GB" dirty="0"/>
              <a:t>Source: Projections of outside forecasters as of 29 January 2018</a:t>
            </a:r>
            <a:r>
              <a:rPr lang="en-GB" dirty="0" smtClean="0"/>
              <a:t>.</a:t>
            </a:r>
          </a:p>
          <a:p>
            <a:endParaRPr lang="en-GB" dirty="0"/>
          </a:p>
          <a:p>
            <a:r>
              <a:rPr lang="en-GB" dirty="0"/>
              <a:t>(</a:t>
            </a:r>
            <a:r>
              <a:rPr lang="en-GB" dirty="0" smtClean="0"/>
              <a:t>a)	For </a:t>
            </a:r>
            <a:r>
              <a:rPr lang="en-GB" dirty="0"/>
              <a:t>2019 Q1, there were 23 forecasts for CPI inflation, 23 for GDP growth, 19 for the unemployment rate, 21 for Bank Rate, 15 for the stock of gilt purchases, 12 for the stock of corporate bond purchases and 13 for the sterling ERI. For 2020 Q1, there were 18 forecasts for CPI inflation, 17 for GDP growth, 15 for the unemployment rate, 19 for Bank Rate, </a:t>
            </a:r>
            <a:r>
              <a:rPr lang="en-GB" dirty="0" smtClean="0"/>
              <a:t/>
            </a:r>
            <a:br>
              <a:rPr lang="en-GB" dirty="0" smtClean="0"/>
            </a:br>
            <a:r>
              <a:rPr lang="en-GB" dirty="0" smtClean="0"/>
              <a:t>14 </a:t>
            </a:r>
            <a:r>
              <a:rPr lang="en-GB" dirty="0"/>
              <a:t>for the stock of gilt purchases, 11 for the stock of corporate bond purchases and 10 for the sterling ERI. For 2021 Q1, there were 16 forecasts for CPI inflation, 16 for GDP growth, 13 for the unemployment rate, 17 for Bank Rate, 13 for the stock of gilt purchases, 10 for the stock of corporate bond purchases and 10 for the sterling ERI.</a:t>
            </a:r>
          </a:p>
          <a:p>
            <a:r>
              <a:rPr lang="en-GB" dirty="0"/>
              <a:t>(</a:t>
            </a:r>
            <a:r>
              <a:rPr lang="en-GB" dirty="0" smtClean="0"/>
              <a:t>b)	Twelve‑month rate</a:t>
            </a:r>
            <a:r>
              <a:rPr lang="en-GB" dirty="0"/>
              <a:t>.</a:t>
            </a:r>
          </a:p>
          <a:p>
            <a:r>
              <a:rPr lang="en-GB" dirty="0"/>
              <a:t>(</a:t>
            </a:r>
            <a:r>
              <a:rPr lang="en-GB" dirty="0" smtClean="0"/>
              <a:t>c)	Four‑quarter </a:t>
            </a:r>
            <a:r>
              <a:rPr lang="en-GB" dirty="0"/>
              <a:t>percentage change.</a:t>
            </a:r>
          </a:p>
          <a:p>
            <a:r>
              <a:rPr lang="en-GB" dirty="0"/>
              <a:t>(</a:t>
            </a:r>
            <a:r>
              <a:rPr lang="en-GB" dirty="0" smtClean="0"/>
              <a:t>d)	Original </a:t>
            </a:r>
            <a:r>
              <a:rPr lang="en-GB" dirty="0"/>
              <a:t>purchase value. Purchased via the creation of central bank reserves.</a:t>
            </a:r>
          </a:p>
        </p:txBody>
      </p:sp>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8492" y="1282729"/>
            <a:ext cx="7419975" cy="2981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7396021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173209"/>
          </a:xfrm>
        </p:spPr>
        <p:txBody>
          <a:bodyPr/>
          <a:lstStyle/>
          <a:p>
            <a:pPr lvl="1"/>
            <a:r>
              <a:rPr lang="en-GB" b="1" dirty="0"/>
              <a:t>Chart A </a:t>
            </a:r>
            <a:r>
              <a:rPr lang="en-GB" dirty="0" smtClean="0"/>
              <a:t>Expectations </a:t>
            </a:r>
            <a:r>
              <a:rPr lang="en-GB" dirty="0"/>
              <a:t>of GDP growth three years ahead have </a:t>
            </a:r>
            <a:r>
              <a:rPr lang="en-GB" dirty="0" smtClean="0"/>
              <a:t>declined</a:t>
            </a:r>
            <a:br>
              <a:rPr lang="en-GB" dirty="0" smtClean="0"/>
            </a:br>
            <a:r>
              <a:rPr lang="en-GB" sz="2000" dirty="0">
                <a:solidFill>
                  <a:schemeClr val="tx1"/>
                </a:solidFill>
              </a:rPr>
              <a:t>Average of forecasters’ central projections for four‑quarter GDP growth</a:t>
            </a:r>
            <a:endParaRPr lang="en-GB" sz="2000" baseline="30000" dirty="0">
              <a:solidFill>
                <a:schemeClr val="tx1"/>
              </a:solidFill>
            </a:endParaRPr>
          </a:p>
        </p:txBody>
      </p:sp>
      <p:sp>
        <p:nvSpPr>
          <p:cNvPr id="5" name="Text Placeholder 4"/>
          <p:cNvSpPr>
            <a:spLocks noGrp="1"/>
          </p:cNvSpPr>
          <p:nvPr>
            <p:ph type="body" sz="quarter" idx="16"/>
          </p:nvPr>
        </p:nvSpPr>
        <p:spPr>
          <a:xfrm>
            <a:off x="292100" y="6408751"/>
            <a:ext cx="8491538" cy="449250"/>
          </a:xfrm>
        </p:spPr>
        <p:txBody>
          <a:bodyPr/>
          <a:lstStyle/>
          <a:p>
            <a:r>
              <a:rPr lang="en-GB" dirty="0"/>
              <a:t>Sources: Projections of outside forecasters provided for </a:t>
            </a:r>
            <a:r>
              <a:rPr lang="en-GB" i="1" dirty="0"/>
              <a:t>Inflation Reports </a:t>
            </a:r>
            <a:r>
              <a:rPr lang="en-GB" dirty="0"/>
              <a:t>between February 2008 and February 2018.</a:t>
            </a:r>
          </a:p>
        </p:txBody>
      </p:sp>
      <p:pic>
        <p:nvPicPr>
          <p:cNvPr id="12290" name="Picture 2" descr="D:\Section 5\Section 5\PNGs\Chart A (OFE box).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614548"/>
            <a:ext cx="5458369" cy="44391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420881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7739093" cy="1435602"/>
          </a:xfrm>
        </p:spPr>
        <p:txBody>
          <a:bodyPr/>
          <a:lstStyle/>
          <a:p>
            <a:pPr lvl="1"/>
            <a:r>
              <a:rPr lang="en-GB" b="1" dirty="0"/>
              <a:t>Chart B </a:t>
            </a:r>
            <a:r>
              <a:rPr lang="en-GB" dirty="0" smtClean="0"/>
              <a:t>Risks </a:t>
            </a:r>
            <a:r>
              <a:rPr lang="en-GB" dirty="0"/>
              <a:t>to inflation are now judged to be broadly balanced around 2</a:t>
            </a:r>
            <a:r>
              <a:rPr lang="en-GB" dirty="0" smtClean="0"/>
              <a:t>%  </a:t>
            </a:r>
          </a:p>
          <a:p>
            <a:pPr lvl="1"/>
            <a:r>
              <a:rPr lang="en-GB" sz="2000" dirty="0">
                <a:solidFill>
                  <a:schemeClr val="tx1"/>
                </a:solidFill>
              </a:rPr>
              <a:t>Average of forecasters’ probability distributions for CPI inflation in two years’ </a:t>
            </a:r>
            <a:r>
              <a:rPr lang="en-GB" sz="2000" dirty="0" smtClean="0">
                <a:solidFill>
                  <a:schemeClr val="tx1"/>
                </a:solidFill>
              </a:rPr>
              <a:t>time</a:t>
            </a:r>
            <a:r>
              <a:rPr lang="en-GB" sz="2000" baseline="30000" dirty="0" smtClean="0">
                <a:solidFill>
                  <a:schemeClr val="tx1"/>
                </a:solidFill>
              </a:rPr>
              <a:t>(a</a:t>
            </a:r>
            <a:r>
              <a:rPr lang="en-GB" sz="2000" baseline="30000" dirty="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a:xfrm>
            <a:off x="292100" y="6162261"/>
            <a:ext cx="8491538" cy="695740"/>
          </a:xfrm>
        </p:spPr>
        <p:txBody>
          <a:bodyPr/>
          <a:lstStyle/>
          <a:p>
            <a:r>
              <a:rPr lang="en-GB" dirty="0"/>
              <a:t>Sources: Projections of outside forecasters provided for </a:t>
            </a:r>
            <a:r>
              <a:rPr lang="en-GB" i="1" dirty="0"/>
              <a:t>Inflation Reports </a:t>
            </a:r>
            <a:r>
              <a:rPr lang="en-GB" dirty="0"/>
              <a:t>in November 2017 and February 2018</a:t>
            </a:r>
            <a:r>
              <a:rPr lang="en-GB" dirty="0" smtClean="0"/>
              <a:t>.</a:t>
            </a:r>
          </a:p>
          <a:p>
            <a:endParaRPr lang="en-GB" dirty="0"/>
          </a:p>
          <a:p>
            <a:r>
              <a:rPr lang="en-GB" dirty="0"/>
              <a:t>(</a:t>
            </a:r>
            <a:r>
              <a:rPr lang="en-GB" dirty="0" smtClean="0"/>
              <a:t>a)	Projections </a:t>
            </a:r>
            <a:r>
              <a:rPr lang="en-GB" dirty="0"/>
              <a:t>on the boundary of these ranges are included in the upper range, for example a projection of inflation being 2.0% is in the 2.0% to 2.5% range. </a:t>
            </a:r>
          </a:p>
        </p:txBody>
      </p:sp>
      <p:pic>
        <p:nvPicPr>
          <p:cNvPr id="13314" name="Picture 2" descr="D:\Section 5\Section 5\PNGs\Chart B (OFE box).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636444"/>
            <a:ext cx="5424841" cy="46067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466391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665470" cy="882143"/>
          </a:xfrm>
        </p:spPr>
        <p:txBody>
          <a:bodyPr/>
          <a:lstStyle/>
          <a:p>
            <a:pPr lvl="1"/>
            <a:r>
              <a:rPr lang="en-GB" b="1" dirty="0" smtClean="0"/>
              <a:t>Chart C </a:t>
            </a:r>
            <a:r>
              <a:rPr lang="en-GB" dirty="0"/>
              <a:t>Expectations of Bank Rate are slightly higher than in </a:t>
            </a:r>
            <a:r>
              <a:rPr lang="en-GB" dirty="0" smtClean="0"/>
              <a:t>November </a:t>
            </a:r>
          </a:p>
          <a:p>
            <a:pPr lvl="1"/>
            <a:r>
              <a:rPr lang="en-GB" sz="2000" dirty="0">
                <a:solidFill>
                  <a:schemeClr val="tx1"/>
                </a:solidFill>
              </a:rPr>
              <a:t>Market interest rates and </a:t>
            </a:r>
            <a:r>
              <a:rPr lang="en-GB" sz="2000" dirty="0" smtClean="0">
                <a:solidFill>
                  <a:schemeClr val="tx1"/>
                </a:solidFill>
              </a:rPr>
              <a:t>average of forecasters</a:t>
            </a:r>
            <a:r>
              <a:rPr lang="en-GB" sz="2000" dirty="0">
                <a:solidFill>
                  <a:schemeClr val="tx1"/>
                </a:solidFill>
              </a:rPr>
              <a:t>’ central </a:t>
            </a:r>
            <a:r>
              <a:rPr lang="en-GB" sz="2000" dirty="0" smtClean="0">
                <a:solidFill>
                  <a:schemeClr val="tx1"/>
                </a:solidFill>
              </a:rPr>
              <a:t>projections for</a:t>
            </a:r>
            <a:br>
              <a:rPr lang="en-GB" sz="2000" dirty="0" smtClean="0">
                <a:solidFill>
                  <a:schemeClr val="tx1"/>
                </a:solidFill>
              </a:rPr>
            </a:br>
            <a:r>
              <a:rPr lang="en-GB" sz="2000" dirty="0" smtClean="0">
                <a:solidFill>
                  <a:schemeClr val="tx1"/>
                </a:solidFill>
              </a:rPr>
              <a:t>Bank Rate</a:t>
            </a:r>
            <a:endParaRPr lang="en-GB" sz="2000" baseline="30000" dirty="0">
              <a:solidFill>
                <a:schemeClr val="tx1"/>
              </a:solidFill>
            </a:endParaRPr>
          </a:p>
        </p:txBody>
      </p:sp>
      <p:sp>
        <p:nvSpPr>
          <p:cNvPr id="5" name="Text Placeholder 4"/>
          <p:cNvSpPr>
            <a:spLocks noGrp="1"/>
          </p:cNvSpPr>
          <p:nvPr>
            <p:ph type="body" sz="quarter" idx="16"/>
          </p:nvPr>
        </p:nvSpPr>
        <p:spPr>
          <a:xfrm>
            <a:off x="292100" y="6178163"/>
            <a:ext cx="8491538" cy="679838"/>
          </a:xfrm>
        </p:spPr>
        <p:txBody>
          <a:bodyPr/>
          <a:lstStyle/>
          <a:p>
            <a:r>
              <a:rPr lang="en-GB" dirty="0"/>
              <a:t>Sources: Bloomberg, projections of outside forecasters provided for </a:t>
            </a:r>
            <a:r>
              <a:rPr lang="en-GB" i="1" dirty="0"/>
              <a:t>Inflation Reports </a:t>
            </a:r>
            <a:r>
              <a:rPr lang="en-GB" dirty="0"/>
              <a:t>in </a:t>
            </a:r>
            <a:r>
              <a:rPr lang="en-GB" dirty="0" smtClean="0"/>
              <a:t>November 2017 and </a:t>
            </a:r>
            <a:r>
              <a:rPr lang="en-GB" dirty="0"/>
              <a:t>February 2018 and Bank calculations</a:t>
            </a:r>
            <a:r>
              <a:rPr lang="en-GB" dirty="0" smtClean="0"/>
              <a:t>.</a:t>
            </a:r>
          </a:p>
          <a:p>
            <a:endParaRPr lang="en-GB" dirty="0"/>
          </a:p>
          <a:p>
            <a:r>
              <a:rPr lang="en-GB" dirty="0"/>
              <a:t>(</a:t>
            </a:r>
            <a:r>
              <a:rPr lang="en-GB" dirty="0" smtClean="0"/>
              <a:t>a)	Estimated </a:t>
            </a:r>
            <a:r>
              <a:rPr lang="en-GB" dirty="0"/>
              <a:t>using instantaneous forward overnight index swap rates in the 15 working days to 25 October 2017 and 31 January 2018</a:t>
            </a:r>
            <a:r>
              <a:rPr lang="en-GB" dirty="0" smtClean="0"/>
              <a:t>.</a:t>
            </a:r>
            <a:endParaRPr lang="en-GB" dirty="0"/>
          </a:p>
        </p:txBody>
      </p:sp>
      <p:pic>
        <p:nvPicPr>
          <p:cNvPr id="14338" name="Picture 2" descr="D:\Section 5\Section 5\PNGs\Chart C (OFE box).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621754"/>
            <a:ext cx="5451664" cy="44257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31245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a:t>
            </a:r>
            <a:r>
              <a:rPr lang="en-GB" b="1" dirty="0" smtClean="0"/>
              <a:t>5.B </a:t>
            </a:r>
            <a:r>
              <a:rPr lang="en-GB" dirty="0" smtClean="0">
                <a:solidFill>
                  <a:schemeClr val="tx1"/>
                </a:solidFill>
              </a:rPr>
              <a:t>Forecast summary</a:t>
            </a:r>
            <a:r>
              <a:rPr lang="en-GB" baseline="30000" dirty="0" smtClean="0">
                <a:solidFill>
                  <a:schemeClr val="tx1"/>
                </a:solidFill>
              </a:rPr>
              <a:t>(a)(b)</a:t>
            </a:r>
            <a:endParaRPr lang="en-GB" baseline="30000" dirty="0">
              <a:solidFill>
                <a:schemeClr val="tx1"/>
              </a:solidFill>
            </a:endParaRPr>
          </a:p>
        </p:txBody>
      </p:sp>
      <p:sp>
        <p:nvSpPr>
          <p:cNvPr id="5" name="Text Placeholder 4"/>
          <p:cNvSpPr>
            <a:spLocks noGrp="1"/>
          </p:cNvSpPr>
          <p:nvPr>
            <p:ph type="body" sz="quarter" idx="16"/>
          </p:nvPr>
        </p:nvSpPr>
        <p:spPr>
          <a:xfrm>
            <a:off x="292100" y="5405934"/>
            <a:ext cx="8491538" cy="1452068"/>
          </a:xfrm>
        </p:spPr>
        <p:txBody>
          <a:bodyPr/>
          <a:lstStyle/>
          <a:p>
            <a:endParaRPr lang="en-GB" dirty="0"/>
          </a:p>
          <a:p>
            <a:r>
              <a:rPr lang="en-GB" dirty="0"/>
              <a:t>(</a:t>
            </a:r>
            <a:r>
              <a:rPr lang="en-GB" dirty="0" smtClean="0"/>
              <a:t>a)	Modal </a:t>
            </a:r>
            <a:r>
              <a:rPr lang="en-GB" dirty="0"/>
              <a:t>projections for GDP, CPI inflation and LFS unemployment. Figures in parentheses show the corresponding projections in the November 2017 </a:t>
            </a:r>
            <a:r>
              <a:rPr lang="en-GB" i="1" dirty="0"/>
              <a:t>Inflation Report</a:t>
            </a:r>
            <a:r>
              <a:rPr lang="en-GB" dirty="0"/>
              <a:t>. Projections were only available to 2020 Q4 in November.</a:t>
            </a:r>
          </a:p>
          <a:p>
            <a:r>
              <a:rPr lang="en-GB" dirty="0"/>
              <a:t>(</a:t>
            </a:r>
            <a:r>
              <a:rPr lang="en-GB" dirty="0" smtClean="0"/>
              <a:t>b)	The </a:t>
            </a:r>
            <a:r>
              <a:rPr lang="en-GB" dirty="0"/>
              <a:t>February projections have been conditioned on the assumptions that the stock of purchased gilts remains at £435 billion and the stock of purchased corporate bonds remains at £10 billion throughout the forecast period, and on the Term Funding Scheme (TFS); all three of which are financed by the issuance of central bank reserves. The November projections were conditioned on the same asset purchase and TFS assumptions.</a:t>
            </a:r>
          </a:p>
          <a:p>
            <a:r>
              <a:rPr lang="en-GB" dirty="0"/>
              <a:t>(</a:t>
            </a:r>
            <a:r>
              <a:rPr lang="en-GB" dirty="0" smtClean="0"/>
              <a:t>c)	Four‑quarter </a:t>
            </a:r>
            <a:r>
              <a:rPr lang="en-GB" dirty="0"/>
              <a:t>growth in real GDP. The MPC’s projections are based on its </a:t>
            </a:r>
            <a:r>
              <a:rPr lang="en-GB" dirty="0" err="1"/>
              <a:t>backcast</a:t>
            </a:r>
            <a:r>
              <a:rPr lang="en-GB" dirty="0"/>
              <a:t> for GDP.</a:t>
            </a:r>
          </a:p>
          <a:p>
            <a:r>
              <a:rPr lang="en-GB" dirty="0"/>
              <a:t>(</a:t>
            </a:r>
            <a:r>
              <a:rPr lang="en-GB" dirty="0" smtClean="0"/>
              <a:t>d)	Four‑quarter </a:t>
            </a:r>
            <a:r>
              <a:rPr lang="en-GB" dirty="0"/>
              <a:t>inflation rate.</a:t>
            </a:r>
          </a:p>
          <a:p>
            <a:r>
              <a:rPr lang="en-GB" dirty="0"/>
              <a:t>(</a:t>
            </a:r>
            <a:r>
              <a:rPr lang="en-GB" dirty="0" smtClean="0"/>
              <a:t>e)	Per </a:t>
            </a:r>
            <a:r>
              <a:rPr lang="en-GB" dirty="0"/>
              <a:t>cent. The path for Bank Rate implied by forward market interest rates. The curves are based on overnight index swap rates.</a:t>
            </a:r>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659" y="801265"/>
            <a:ext cx="8642509" cy="29684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7813001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5.1 </a:t>
            </a:r>
            <a:r>
              <a:rPr lang="en-GB" dirty="0" smtClean="0">
                <a:solidFill>
                  <a:schemeClr val="tx1"/>
                </a:solidFill>
              </a:rPr>
              <a:t>GDP </a:t>
            </a:r>
            <a:r>
              <a:rPr lang="en-GB" dirty="0">
                <a:solidFill>
                  <a:schemeClr val="tx1"/>
                </a:solidFill>
              </a:rPr>
              <a:t>projection based on market interest rate expectations, other policy measures as </a:t>
            </a:r>
            <a:r>
              <a:rPr lang="en-GB" dirty="0" smtClean="0">
                <a:solidFill>
                  <a:schemeClr val="tx1"/>
                </a:solidFill>
              </a:rPr>
              <a:t>announced</a:t>
            </a:r>
            <a:endParaRPr lang="en-GB" dirty="0">
              <a:solidFill>
                <a:srgbClr val="FF0000"/>
              </a:solidFill>
            </a:endParaRPr>
          </a:p>
        </p:txBody>
      </p:sp>
      <p:sp>
        <p:nvSpPr>
          <p:cNvPr id="5" name="Text Placeholder 4"/>
          <p:cNvSpPr>
            <a:spLocks noGrp="1"/>
          </p:cNvSpPr>
          <p:nvPr>
            <p:ph type="body" sz="quarter" idx="16"/>
          </p:nvPr>
        </p:nvSpPr>
        <p:spPr/>
        <p:txBody>
          <a:bodyPr/>
          <a:lstStyle/>
          <a:p>
            <a:pPr lvl="3"/>
            <a:r>
              <a:rPr lang="en-GB" dirty="0" smtClean="0"/>
              <a:t>The </a:t>
            </a:r>
            <a:r>
              <a:rPr lang="en-GB" dirty="0"/>
              <a:t>fan chart depicts the probability of various outcomes for GDP growth. It has been conditioned on the assumptions in </a:t>
            </a:r>
            <a:r>
              <a:rPr lang="en-GB" b="1" dirty="0"/>
              <a:t>Table 5.B</a:t>
            </a:r>
            <a:r>
              <a:rPr lang="en-GB" dirty="0"/>
              <a:t> footnote (b). To the left of the vertical dashed line, the distribution reflects the likelihood of revisions to the data over the past; to the right, it reflects uncertainty over the evolution of GDP growth in the future. If economic circumstances identical to today’s were to prevail on 100 occasions, the MPC’s best collective judgement is that the mature estimate of GDP growth would lie within the darkest central band on only 30 of those occasions. The fan chart is constructed so that outturns are also expected to lie within each pair of the lighter green areas on 30 occasions. In any particular quarter of the forecast period, GDP growth is therefore expected to lie somewhere within the fan on 90 out of 100 occasions. And on the remaining 10 out of 100 occasions GDP growth can fall anywhere outside the green area of the fan chart. Over the forecast period, this has been depicted by the light grey background. See the box on page 39 of the November 2007 </a:t>
            </a:r>
            <a:r>
              <a:rPr lang="en-GB" i="1" dirty="0"/>
              <a:t>Inflation Report </a:t>
            </a:r>
            <a:r>
              <a:rPr lang="en-GB" dirty="0"/>
              <a:t>for a fuller description of the fan chart and what it represents. </a:t>
            </a:r>
          </a:p>
        </p:txBody>
      </p:sp>
      <p:pic>
        <p:nvPicPr>
          <p:cNvPr id="1026" name="Picture 2" descr="D:\Section 5\Section 5\PNGs\Chart 5.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1175" y="1187119"/>
            <a:ext cx="5310846" cy="44592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24214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5.2 </a:t>
            </a:r>
            <a:r>
              <a:rPr lang="en-GB" dirty="0" smtClean="0">
                <a:solidFill>
                  <a:schemeClr val="tx1"/>
                </a:solidFill>
              </a:rPr>
              <a:t>Unemployment </a:t>
            </a:r>
            <a:r>
              <a:rPr lang="en-GB" dirty="0">
                <a:solidFill>
                  <a:schemeClr val="tx1"/>
                </a:solidFill>
              </a:rPr>
              <a:t>projection based on market interest rate expectations, other policy measures as </a:t>
            </a:r>
            <a:r>
              <a:rPr lang="en-GB" dirty="0" smtClean="0">
                <a:solidFill>
                  <a:schemeClr val="tx1"/>
                </a:solidFill>
              </a:rPr>
              <a:t>announced</a:t>
            </a:r>
            <a:endParaRPr lang="en-GB" dirty="0">
              <a:solidFill>
                <a:schemeClr val="tx1"/>
              </a:solidFill>
            </a:endParaRPr>
          </a:p>
        </p:txBody>
      </p:sp>
      <p:sp>
        <p:nvSpPr>
          <p:cNvPr id="5" name="Text Placeholder 4"/>
          <p:cNvSpPr>
            <a:spLocks noGrp="1"/>
          </p:cNvSpPr>
          <p:nvPr>
            <p:ph type="body" sz="quarter" idx="16"/>
          </p:nvPr>
        </p:nvSpPr>
        <p:spPr/>
        <p:txBody>
          <a:bodyPr/>
          <a:lstStyle/>
          <a:p>
            <a:pPr lvl="3"/>
            <a:r>
              <a:rPr lang="en-GB" dirty="0"/>
              <a:t>The fan chart depicts the probability of various outcomes for LFS unemployment. It has been conditioned on the assumptions in </a:t>
            </a:r>
            <a:r>
              <a:rPr lang="en-GB" b="1" dirty="0"/>
              <a:t>Table 5.B </a:t>
            </a:r>
            <a:r>
              <a:rPr lang="en-GB" dirty="0"/>
              <a:t>footnote (b). The coloured bands have the same interpretation as in </a:t>
            </a:r>
            <a:r>
              <a:rPr lang="en-GB" b="1" dirty="0"/>
              <a:t>Chart 5.1</a:t>
            </a:r>
            <a:r>
              <a:rPr lang="en-GB" dirty="0"/>
              <a:t>, and portray 90% of the probability distribution. The calibration of this fan chart takes account of the likely path dependency of the economy, where, for example, it is judged that shocks to unemployment in one quarter will continue to have some effect on unemployment in successive quarters. The fan begins in 2017 Q4, a quarter earlier than the fan for CPI inflation. That is because Q4 is a staff projection for the unemployment rate, based in part on data for October and November. The unemployment rate was 4.3% in the three months to November, and is projected to be 4.3% in Q4 as a whole. A significant proportion of this distribution lies below Bank staff’s current estimate of the long‑term equilibrium unemployment rate. There is therefore uncertainty about the precise calibration of this fan chart.</a:t>
            </a:r>
          </a:p>
        </p:txBody>
      </p:sp>
      <p:pic>
        <p:nvPicPr>
          <p:cNvPr id="2050" name="Picture 2" descr="D:\Section 5\Section 5\PNGs\Chart 5.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212102"/>
            <a:ext cx="5344374" cy="44592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565665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100" y="226221"/>
            <a:ext cx="4084592" cy="882143"/>
          </a:xfrm>
        </p:spPr>
        <p:txBody>
          <a:bodyPr/>
          <a:lstStyle/>
          <a:p>
            <a:pPr lvl="1"/>
            <a:r>
              <a:rPr lang="en-GB" sz="2000" b="1" dirty="0"/>
              <a:t>Chart </a:t>
            </a:r>
            <a:r>
              <a:rPr lang="en-GB" sz="2000" b="1" dirty="0" smtClean="0"/>
              <a:t>5.3 </a:t>
            </a:r>
            <a:r>
              <a:rPr lang="en-GB" sz="2000" dirty="0">
                <a:solidFill>
                  <a:schemeClr val="tx1"/>
                </a:solidFill>
              </a:rPr>
              <a:t>CPI inflation projection based on market interest rate expectations, other policy measures as </a:t>
            </a:r>
            <a:r>
              <a:rPr lang="en-GB" sz="2000" dirty="0" smtClean="0">
                <a:solidFill>
                  <a:schemeClr val="tx1"/>
                </a:solidFill>
              </a:rPr>
              <a:t>announced</a:t>
            </a:r>
            <a:endParaRPr lang="en-GB" sz="2000" dirty="0">
              <a:solidFill>
                <a:schemeClr val="tx1"/>
              </a:solidFill>
            </a:endParaRPr>
          </a:p>
        </p:txBody>
      </p:sp>
      <p:sp>
        <p:nvSpPr>
          <p:cNvPr id="5" name="Text Placeholder 4"/>
          <p:cNvSpPr>
            <a:spLocks noGrp="1"/>
          </p:cNvSpPr>
          <p:nvPr>
            <p:ph type="body" sz="quarter" idx="16"/>
          </p:nvPr>
        </p:nvSpPr>
        <p:spPr>
          <a:xfrm>
            <a:off x="292100" y="5810250"/>
            <a:ext cx="8661400" cy="1047751"/>
          </a:xfrm>
        </p:spPr>
        <p:txBody>
          <a:bodyPr/>
          <a:lstStyle/>
          <a:p>
            <a:pPr lvl="3"/>
            <a:r>
              <a:rPr lang="en-GB" b="1" dirty="0"/>
              <a:t>Charts 5.3</a:t>
            </a:r>
            <a:r>
              <a:rPr lang="en-GB" dirty="0"/>
              <a:t> and </a:t>
            </a:r>
            <a:r>
              <a:rPr lang="en-GB" b="1" dirty="0"/>
              <a:t>5.4</a:t>
            </a:r>
            <a:r>
              <a:rPr lang="en-GB" dirty="0"/>
              <a:t> depict the probability of various outcomes for CPI inflation in the future. They have been conditioned on the assumptions in </a:t>
            </a:r>
            <a:r>
              <a:rPr lang="en-GB" b="1" dirty="0"/>
              <a:t>Table 5.B</a:t>
            </a:r>
            <a:r>
              <a:rPr lang="en-GB" dirty="0"/>
              <a:t> footnote (b). If economic circumstances identical to today’s were to prevail on 100 occasions, the MPC’s best collective judgement is that inflation in any particular quarter would lie within the darkest central band on only 30 of those occasions. The fan charts are constructed so that outturns of inflation are also expected to lie within each pair of the lighter red areas on 30 occasions. In any particular quarter of the forecast period, inflation is therefore expected to lie somewhere within the fans on 90 out of 100 occasions. And on the remaining 10 out of 100 occasions inflation can fall anywhere outside the red area of the fan chart. Over the forecast period, this has been depicted by the light grey background. See the box on pages 48–49 of the May 2002 </a:t>
            </a:r>
            <a:r>
              <a:rPr lang="en-GB" i="1" dirty="0"/>
              <a:t>Inflation Report </a:t>
            </a:r>
            <a:r>
              <a:rPr lang="en-GB" dirty="0"/>
              <a:t>for a fuller description of the fan chart and what it represents. </a:t>
            </a:r>
          </a:p>
        </p:txBody>
      </p:sp>
      <p:sp>
        <p:nvSpPr>
          <p:cNvPr id="6" name="Text Placeholder 3"/>
          <p:cNvSpPr txBox="1">
            <a:spLocks/>
          </p:cNvSpPr>
          <p:nvPr/>
        </p:nvSpPr>
        <p:spPr bwMode="auto">
          <a:xfrm>
            <a:off x="4713179" y="226221"/>
            <a:ext cx="4084592" cy="882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1"/>
            <a:r>
              <a:rPr lang="en-GB" sz="2000" b="1" dirty="0"/>
              <a:t>Chart </a:t>
            </a:r>
            <a:r>
              <a:rPr lang="en-GB" sz="2000" b="1" dirty="0" smtClean="0"/>
              <a:t>5.4 </a:t>
            </a:r>
            <a:r>
              <a:rPr lang="en-GB" sz="2000" dirty="0" smtClean="0">
                <a:solidFill>
                  <a:schemeClr val="tx1"/>
                </a:solidFill>
              </a:rPr>
              <a:t>CPI </a:t>
            </a:r>
            <a:r>
              <a:rPr lang="en-GB" sz="2000" dirty="0">
                <a:solidFill>
                  <a:schemeClr val="tx1"/>
                </a:solidFill>
              </a:rPr>
              <a:t>inflation projection in </a:t>
            </a:r>
            <a:r>
              <a:rPr lang="en-GB" sz="2000" dirty="0" smtClean="0">
                <a:solidFill>
                  <a:schemeClr val="tx1"/>
                </a:solidFill>
              </a:rPr>
              <a:t>November based </a:t>
            </a:r>
            <a:r>
              <a:rPr lang="en-GB" sz="2000" dirty="0">
                <a:solidFill>
                  <a:schemeClr val="tx1"/>
                </a:solidFill>
              </a:rPr>
              <a:t>on market interest rate expectations, other policy measures as announced</a:t>
            </a:r>
          </a:p>
        </p:txBody>
      </p:sp>
      <p:pic>
        <p:nvPicPr>
          <p:cNvPr id="3074" name="Picture 2" descr="D:\Section 5\Section 5\PNGs\Chart 5.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2073" y="1798309"/>
            <a:ext cx="3891694" cy="3218694"/>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D:\Section 5\Section 5\PNGs\Chart 5.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3176" y="1798310"/>
            <a:ext cx="3886818" cy="32235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961179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5.5 </a:t>
            </a:r>
            <a:r>
              <a:rPr lang="en-GB" dirty="0" smtClean="0">
                <a:solidFill>
                  <a:schemeClr val="tx1"/>
                </a:solidFill>
              </a:rPr>
              <a:t>World </a:t>
            </a:r>
            <a:r>
              <a:rPr lang="en-GB" dirty="0">
                <a:solidFill>
                  <a:schemeClr val="tx1"/>
                </a:solidFill>
              </a:rPr>
              <a:t>GDP (</a:t>
            </a:r>
            <a:r>
              <a:rPr lang="en-GB" dirty="0" smtClean="0">
                <a:solidFill>
                  <a:schemeClr val="tx1"/>
                </a:solidFill>
              </a:rPr>
              <a:t>PPP‑weighted)</a:t>
            </a:r>
            <a:r>
              <a:rPr lang="en-GB" baseline="30000" dirty="0" smtClean="0">
                <a:solidFill>
                  <a:schemeClr val="tx1"/>
                </a:solidFill>
              </a:rPr>
              <a:t>(a)</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a:t>Sources: IMF </a:t>
            </a:r>
            <a:r>
              <a:rPr lang="en-GB" i="1" dirty="0"/>
              <a:t>World Economic Outlook </a:t>
            </a:r>
            <a:r>
              <a:rPr lang="en-GB" dirty="0"/>
              <a:t>and Bank calculations</a:t>
            </a:r>
            <a:r>
              <a:rPr lang="en-GB" dirty="0" smtClean="0"/>
              <a:t>.</a:t>
            </a:r>
          </a:p>
          <a:p>
            <a:endParaRPr lang="en-GB" dirty="0"/>
          </a:p>
          <a:p>
            <a:r>
              <a:rPr lang="en-GB" dirty="0"/>
              <a:t>(</a:t>
            </a:r>
            <a:r>
              <a:rPr lang="en-GB" dirty="0" smtClean="0"/>
              <a:t>a)	Annual average growth </a:t>
            </a:r>
            <a:r>
              <a:rPr lang="en-GB" dirty="0"/>
              <a:t>rates. Chained‑volume measure. Constructed using real GDP growth rates of 181 countries weighted according to their shares in world GDP using the IMF’s purchasing power parity (PPP) weights.</a:t>
            </a:r>
          </a:p>
        </p:txBody>
      </p:sp>
      <p:pic>
        <p:nvPicPr>
          <p:cNvPr id="4098" name="Picture 2" descr="D:\Section 5\Section 5\PNGs\Chart 5.5.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882650"/>
            <a:ext cx="5351080" cy="50090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35618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a:t>
            </a:r>
            <a:r>
              <a:rPr lang="en-GB" b="1" dirty="0" smtClean="0"/>
              <a:t>5.C </a:t>
            </a:r>
            <a:r>
              <a:rPr lang="en-GB" dirty="0" smtClean="0">
                <a:solidFill>
                  <a:schemeClr val="tx1"/>
                </a:solidFill>
              </a:rPr>
              <a:t>MPC </a:t>
            </a:r>
            <a:r>
              <a:rPr lang="en-GB" dirty="0">
                <a:solidFill>
                  <a:schemeClr val="tx1"/>
                </a:solidFill>
              </a:rPr>
              <a:t>key judgements</a:t>
            </a:r>
            <a:r>
              <a:rPr lang="en-GB" baseline="30000" dirty="0">
                <a:solidFill>
                  <a:schemeClr val="tx1"/>
                </a:solidFill>
              </a:rPr>
              <a:t>(a)(b</a:t>
            </a:r>
            <a:r>
              <a:rPr lang="en-GB" baseline="30000" dirty="0" smtClean="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a:xfrm>
            <a:off x="5025224" y="634982"/>
            <a:ext cx="3887957" cy="5869182"/>
          </a:xfrm>
        </p:spPr>
        <p:txBody>
          <a:bodyPr anchor="t"/>
          <a:lstStyle/>
          <a:p>
            <a:pPr marL="0"/>
            <a:r>
              <a:rPr lang="en-GB" dirty="0" smtClean="0"/>
              <a:t>Sources: Bank </a:t>
            </a:r>
            <a:r>
              <a:rPr lang="en-GB" dirty="0"/>
              <a:t>of America Merrill Lynch Global Research (used with permission), Bank of England, BDRC Continental </a:t>
            </a:r>
            <a:r>
              <a:rPr lang="en-GB" i="1" dirty="0"/>
              <a:t>SME Finance Monitor</a:t>
            </a:r>
            <a:r>
              <a:rPr lang="en-GB" dirty="0"/>
              <a:t>, Bloomberg, British Household Panel Survey, Department for Business, Energy and Industrial Strategy, Eurostat, IMF </a:t>
            </a:r>
            <a:r>
              <a:rPr lang="en-GB" i="1" dirty="0"/>
              <a:t>World Economic Outlook </a:t>
            </a:r>
            <a:r>
              <a:rPr lang="en-GB" dirty="0"/>
              <a:t>(</a:t>
            </a:r>
            <a:r>
              <a:rPr lang="en-GB" i="1" dirty="0"/>
              <a:t>WEO</a:t>
            </a:r>
            <a:r>
              <a:rPr lang="en-GB" dirty="0"/>
              <a:t>), ONS, US Bureau of Economic Analysis and Bank calculations</a:t>
            </a:r>
            <a:r>
              <a:rPr lang="en-GB" dirty="0" smtClean="0"/>
              <a:t>.</a:t>
            </a:r>
          </a:p>
          <a:p>
            <a:endParaRPr lang="en-GB" dirty="0"/>
          </a:p>
          <a:p>
            <a:r>
              <a:rPr lang="en-GB" dirty="0"/>
              <a:t>(</a:t>
            </a:r>
            <a:r>
              <a:rPr lang="en-GB" dirty="0" smtClean="0"/>
              <a:t>a)	The </a:t>
            </a:r>
            <a:r>
              <a:rPr lang="en-GB" dirty="0"/>
              <a:t>MPC’s projections for GDP growth, CPI inflation and unemployment (as presented in the fan charts) are underpinned by four key judgements. The mapping from the key judgements to individual variables is not precise, but the profiles in the table should be viewed as broadly consistent with the MPC’s key judgements. </a:t>
            </a:r>
          </a:p>
          <a:p>
            <a:r>
              <a:rPr lang="en-GB" dirty="0"/>
              <a:t>(</a:t>
            </a:r>
            <a:r>
              <a:rPr lang="en-GB" dirty="0" smtClean="0"/>
              <a:t>b)	Figures </a:t>
            </a:r>
            <a:r>
              <a:rPr lang="en-GB" dirty="0"/>
              <a:t>show annual average growth rates unless otherwise stated. Figures in parentheses show the corresponding projections in the November 2017 </a:t>
            </a:r>
            <a:r>
              <a:rPr lang="en-GB" dirty="0" smtClean="0"/>
              <a:t/>
            </a:r>
            <a:br>
              <a:rPr lang="en-GB" dirty="0" smtClean="0"/>
            </a:br>
            <a:r>
              <a:rPr lang="en-GB" i="1" dirty="0" smtClean="0"/>
              <a:t>Inflation </a:t>
            </a:r>
            <a:r>
              <a:rPr lang="en-GB" i="1" dirty="0"/>
              <a:t>Report</a:t>
            </a:r>
            <a:r>
              <a:rPr lang="en-GB" dirty="0"/>
              <a:t>. Calculations for back data based on ONS data are shown using ONS series identifiers. </a:t>
            </a:r>
          </a:p>
          <a:p>
            <a:r>
              <a:rPr lang="en-GB" dirty="0"/>
              <a:t>(</a:t>
            </a:r>
            <a:r>
              <a:rPr lang="en-GB" dirty="0" smtClean="0"/>
              <a:t>c)	Chained‑volume </a:t>
            </a:r>
            <a:r>
              <a:rPr lang="en-GB" dirty="0"/>
              <a:t>measure. Constructed using real GDP growth rates of </a:t>
            </a:r>
            <a:r>
              <a:rPr lang="en-GB" dirty="0" smtClean="0"/>
              <a:t/>
            </a:r>
            <a:br>
              <a:rPr lang="en-GB" dirty="0" smtClean="0"/>
            </a:br>
            <a:r>
              <a:rPr lang="en-GB" dirty="0" smtClean="0"/>
              <a:t>180 </a:t>
            </a:r>
            <a:r>
              <a:rPr lang="en-GB" dirty="0"/>
              <a:t>countries weighted according to their shares in UK exports. </a:t>
            </a:r>
          </a:p>
          <a:p>
            <a:r>
              <a:rPr lang="en-GB" dirty="0"/>
              <a:t>(</a:t>
            </a:r>
            <a:r>
              <a:rPr lang="en-GB" dirty="0" smtClean="0"/>
              <a:t>d)	Chained‑volume </a:t>
            </a:r>
            <a:r>
              <a:rPr lang="en-GB" dirty="0"/>
              <a:t>measure. Constructed using real GDP growth rates of </a:t>
            </a:r>
            <a:r>
              <a:rPr lang="en-GB" dirty="0" smtClean="0"/>
              <a:t/>
            </a:r>
            <a:br>
              <a:rPr lang="en-GB" dirty="0" smtClean="0"/>
            </a:br>
            <a:r>
              <a:rPr lang="en-GB" dirty="0" smtClean="0"/>
              <a:t>181 </a:t>
            </a:r>
            <a:r>
              <a:rPr lang="en-GB" dirty="0"/>
              <a:t>countries weighted according to their shares in world GDP using the IMF’s purchasing power parity (PPP) weights. </a:t>
            </a:r>
          </a:p>
          <a:p>
            <a:r>
              <a:rPr lang="en-GB" dirty="0"/>
              <a:t>(</a:t>
            </a:r>
            <a:r>
              <a:rPr lang="en-GB" dirty="0" smtClean="0"/>
              <a:t>e)	Chained‑volume </a:t>
            </a:r>
            <a:r>
              <a:rPr lang="en-GB" dirty="0"/>
              <a:t>measure. Figure for 2017 is the outturn. </a:t>
            </a:r>
          </a:p>
          <a:p>
            <a:r>
              <a:rPr lang="en-GB" dirty="0"/>
              <a:t>(</a:t>
            </a:r>
            <a:r>
              <a:rPr lang="en-GB" dirty="0" smtClean="0"/>
              <a:t>f)	Chained‑volume </a:t>
            </a:r>
            <a:r>
              <a:rPr lang="en-GB" dirty="0"/>
              <a:t>measure. Figure for 2017 is the outturn. </a:t>
            </a:r>
          </a:p>
          <a:p>
            <a:r>
              <a:rPr lang="en-GB" dirty="0"/>
              <a:t>(</a:t>
            </a:r>
            <a:r>
              <a:rPr lang="en-GB" dirty="0" smtClean="0"/>
              <a:t>g)	Chained‑volume measure. </a:t>
            </a:r>
            <a:r>
              <a:rPr lang="en-GB" dirty="0"/>
              <a:t>Includes non‑profit institutions serving households. </a:t>
            </a:r>
          </a:p>
          <a:p>
            <a:r>
              <a:rPr lang="en-GB" dirty="0"/>
              <a:t>(</a:t>
            </a:r>
            <a:r>
              <a:rPr lang="en-GB" dirty="0" smtClean="0"/>
              <a:t>h)	Chained‑volume measure. </a:t>
            </a:r>
            <a:endParaRPr lang="en-GB" dirty="0"/>
          </a:p>
          <a:p>
            <a:r>
              <a:rPr lang="en-GB" dirty="0"/>
              <a:t>(</a:t>
            </a:r>
            <a:r>
              <a:rPr lang="en-GB" dirty="0" err="1" smtClean="0"/>
              <a:t>i</a:t>
            </a:r>
            <a:r>
              <a:rPr lang="en-GB" dirty="0" smtClean="0"/>
              <a:t>)	Chained‑volume </a:t>
            </a:r>
            <a:r>
              <a:rPr lang="en-GB" dirty="0"/>
              <a:t>measure. </a:t>
            </a:r>
            <a:r>
              <a:rPr lang="en-GB" dirty="0" smtClean="0"/>
              <a:t>Exports </a:t>
            </a:r>
            <a:r>
              <a:rPr lang="en-GB" dirty="0"/>
              <a:t>less </a:t>
            </a:r>
            <a:r>
              <a:rPr lang="en-GB" dirty="0" smtClean="0"/>
              <a:t>imports. </a:t>
            </a:r>
            <a:endParaRPr lang="en-GB" dirty="0"/>
          </a:p>
          <a:p>
            <a:r>
              <a:rPr lang="en-GB" dirty="0"/>
              <a:t>(</a:t>
            </a:r>
            <a:r>
              <a:rPr lang="en-GB" dirty="0" smtClean="0"/>
              <a:t>j)	Annual </a:t>
            </a:r>
            <a:r>
              <a:rPr lang="en-GB" dirty="0"/>
              <a:t>average. Chained‑volume business investment as a percentage of GDP. </a:t>
            </a:r>
          </a:p>
          <a:p>
            <a:r>
              <a:rPr lang="en-GB" dirty="0"/>
              <a:t>(</a:t>
            </a:r>
            <a:r>
              <a:rPr lang="en-GB" dirty="0" smtClean="0"/>
              <a:t>k)	Level </a:t>
            </a:r>
            <a:r>
              <a:rPr lang="en-GB" dirty="0"/>
              <a:t>in Q4. Percentage point spread over reference rates. Based on a weighted average of household and corporate loan and deposit spreads over appropriate risk‑free rates. Indexed to equal zero in </a:t>
            </a:r>
            <a:r>
              <a:rPr lang="en-GB" dirty="0" smtClean="0"/>
              <a:t>2007 Q3</a:t>
            </a:r>
            <a:r>
              <a:rPr lang="en-GB" dirty="0"/>
              <a:t>. Figure for 2017 is the Q4 outturn. </a:t>
            </a:r>
          </a:p>
          <a:p>
            <a:r>
              <a:rPr lang="en-GB" dirty="0"/>
              <a:t>(</a:t>
            </a:r>
            <a:r>
              <a:rPr lang="en-GB" dirty="0" smtClean="0"/>
              <a:t>l)	Based </a:t>
            </a:r>
            <a:r>
              <a:rPr lang="en-GB" dirty="0"/>
              <a:t>on the weighted average of spreads for households and large companies over 2003 and 2004 relative to the level in 2007 Q3. Data used to construct the SME spread are not available for that period. The period is chosen as broadly representative of one where spreads were neither unusually tight nor unusually loose. </a:t>
            </a:r>
          </a:p>
          <a:p>
            <a:r>
              <a:rPr lang="en-GB" dirty="0"/>
              <a:t>(</a:t>
            </a:r>
            <a:r>
              <a:rPr lang="en-GB" dirty="0" smtClean="0"/>
              <a:t>m)	Annual </a:t>
            </a:r>
            <a:r>
              <a:rPr lang="en-GB" dirty="0"/>
              <a:t>average. Percentage of total available household resources. </a:t>
            </a:r>
          </a:p>
          <a:p>
            <a:r>
              <a:rPr lang="en-GB" dirty="0"/>
              <a:t>(</a:t>
            </a:r>
            <a:r>
              <a:rPr lang="en-GB" dirty="0" smtClean="0"/>
              <a:t>n)	GDP </a:t>
            </a:r>
            <a:r>
              <a:rPr lang="en-GB" dirty="0"/>
              <a:t>per hour worked. GDP at market prices is based on the mode of the </a:t>
            </a:r>
            <a:r>
              <a:rPr lang="en-GB" dirty="0" smtClean="0"/>
              <a:t/>
            </a:r>
            <a:br>
              <a:rPr lang="en-GB" dirty="0" smtClean="0"/>
            </a:br>
            <a:r>
              <a:rPr lang="en-GB" dirty="0" smtClean="0"/>
              <a:t>MPC’s </a:t>
            </a:r>
            <a:r>
              <a:rPr lang="en-GB" dirty="0" err="1"/>
              <a:t>backcast</a:t>
            </a:r>
            <a:r>
              <a:rPr lang="en-GB" dirty="0"/>
              <a:t>. </a:t>
            </a:r>
          </a:p>
          <a:p>
            <a:r>
              <a:rPr lang="en-GB" dirty="0"/>
              <a:t>(</a:t>
            </a:r>
            <a:r>
              <a:rPr lang="en-GB" dirty="0" smtClean="0"/>
              <a:t>o)	Level </a:t>
            </a:r>
            <a:r>
              <a:rPr lang="en-GB" dirty="0"/>
              <a:t>in Q4. Percentage of the 16+ population. </a:t>
            </a:r>
          </a:p>
          <a:p>
            <a:r>
              <a:rPr lang="en-GB" dirty="0"/>
              <a:t>(</a:t>
            </a:r>
            <a:r>
              <a:rPr lang="en-GB" dirty="0" smtClean="0"/>
              <a:t>p)	Level </a:t>
            </a:r>
            <a:r>
              <a:rPr lang="en-GB" dirty="0"/>
              <a:t>in Q4. Average weekly hours worked, in main job and second job. </a:t>
            </a:r>
          </a:p>
          <a:p>
            <a:r>
              <a:rPr lang="en-GB" dirty="0"/>
              <a:t>(</a:t>
            </a:r>
            <a:r>
              <a:rPr lang="en-GB" dirty="0" smtClean="0"/>
              <a:t>q)	Four‑quarter </a:t>
            </a:r>
            <a:r>
              <a:rPr lang="en-GB" dirty="0"/>
              <a:t>inflation rate in Q4. </a:t>
            </a:r>
          </a:p>
          <a:p>
            <a:r>
              <a:rPr lang="en-GB" dirty="0"/>
              <a:t>(</a:t>
            </a:r>
            <a:r>
              <a:rPr lang="en-GB" dirty="0" smtClean="0"/>
              <a:t>r)	Average </a:t>
            </a:r>
            <a:r>
              <a:rPr lang="en-GB" dirty="0"/>
              <a:t>level in Q4. Dollars per barrel. Projection based on monthly Brent futures prices. Figure for 2017 is the Q4 outturn. </a:t>
            </a:r>
          </a:p>
          <a:p>
            <a:r>
              <a:rPr lang="en-GB" dirty="0"/>
              <a:t>(</a:t>
            </a:r>
            <a:r>
              <a:rPr lang="en-GB" dirty="0" smtClean="0"/>
              <a:t>s)	Four‑quarter </a:t>
            </a:r>
            <a:r>
              <a:rPr lang="en-GB" dirty="0"/>
              <a:t>growth in unit labour costs in Q4. Whole‑economy total labour </a:t>
            </a:r>
            <a:r>
              <a:rPr lang="en-GB" dirty="0" smtClean="0"/>
              <a:t/>
            </a:r>
            <a:br>
              <a:rPr lang="en-GB" dirty="0" smtClean="0"/>
            </a:br>
            <a:r>
              <a:rPr lang="en-GB" dirty="0" smtClean="0"/>
              <a:t>costs </a:t>
            </a:r>
            <a:r>
              <a:rPr lang="en-GB" dirty="0"/>
              <a:t>divided by GDP at market prices, based on the mode of the MPC’s </a:t>
            </a:r>
            <a:r>
              <a:rPr lang="en-GB" dirty="0" smtClean="0"/>
              <a:t/>
            </a:r>
            <a:br>
              <a:rPr lang="en-GB" dirty="0" smtClean="0"/>
            </a:br>
            <a:r>
              <a:rPr lang="en-GB" dirty="0" smtClean="0"/>
              <a:t>GDP </a:t>
            </a:r>
            <a:r>
              <a:rPr lang="en-GB" dirty="0" err="1"/>
              <a:t>backcast</a:t>
            </a:r>
            <a:r>
              <a:rPr lang="en-GB" dirty="0"/>
              <a:t>. Total labour costs comprise compensation of employees and the labour share multiplied by mixed income.</a:t>
            </a:r>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298" y="638355"/>
            <a:ext cx="3714479" cy="6131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1195565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a:t>
            </a:r>
            <a:r>
              <a:rPr lang="en-GB" b="1" dirty="0" smtClean="0"/>
              <a:t>5.D </a:t>
            </a:r>
            <a:r>
              <a:rPr lang="en-GB" dirty="0" smtClean="0">
                <a:solidFill>
                  <a:schemeClr val="tx1"/>
                </a:solidFill>
              </a:rPr>
              <a:t>Indicative </a:t>
            </a:r>
            <a:r>
              <a:rPr lang="en-GB" dirty="0">
                <a:solidFill>
                  <a:schemeClr val="tx1"/>
                </a:solidFill>
              </a:rPr>
              <a:t>projections consistent with the MPC’s modal projections</a:t>
            </a:r>
            <a:r>
              <a:rPr lang="en-GB" baseline="30000" dirty="0">
                <a:solidFill>
                  <a:schemeClr val="tx1"/>
                </a:solidFill>
              </a:rPr>
              <a:t>(a</a:t>
            </a:r>
            <a:r>
              <a:rPr lang="en-GB" baseline="30000" dirty="0" smtClean="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a:xfrm>
            <a:off x="292100" y="5335326"/>
            <a:ext cx="8491538" cy="1522676"/>
          </a:xfrm>
        </p:spPr>
        <p:txBody>
          <a:bodyPr/>
          <a:lstStyle/>
          <a:p>
            <a:r>
              <a:rPr lang="en-GB" dirty="0"/>
              <a:t>(</a:t>
            </a:r>
            <a:r>
              <a:rPr lang="en-GB" dirty="0" smtClean="0"/>
              <a:t>a)	These </a:t>
            </a:r>
            <a:r>
              <a:rPr lang="en-GB" dirty="0"/>
              <a:t>projections are produced by Bank staff for the MPC to be consistent with the MPC’s modal projections for GDP growth, CPI inflation and unemployment. Figures in parentheses show the corresponding projections in the November 2017 </a:t>
            </a:r>
            <a:r>
              <a:rPr lang="en-GB" i="1" dirty="0"/>
              <a:t>Inflation Report</a:t>
            </a:r>
            <a:r>
              <a:rPr lang="en-GB" dirty="0"/>
              <a:t>. Calculations for back data are shown using ONS series identifiers. </a:t>
            </a:r>
          </a:p>
          <a:p>
            <a:r>
              <a:rPr lang="en-GB" dirty="0"/>
              <a:t>(</a:t>
            </a:r>
            <a:r>
              <a:rPr lang="en-GB" dirty="0" smtClean="0"/>
              <a:t>b)	Chained‑volume </a:t>
            </a:r>
            <a:r>
              <a:rPr lang="en-GB" dirty="0"/>
              <a:t>measure. Includes non‑profit institutions serving households. </a:t>
            </a:r>
          </a:p>
          <a:p>
            <a:r>
              <a:rPr lang="en-GB" dirty="0"/>
              <a:t>(</a:t>
            </a:r>
            <a:r>
              <a:rPr lang="en-GB" dirty="0" smtClean="0"/>
              <a:t>c)	Chained‑volume measure</a:t>
            </a:r>
            <a:r>
              <a:rPr lang="en-GB" dirty="0"/>
              <a:t>. </a:t>
            </a:r>
          </a:p>
          <a:p>
            <a:r>
              <a:rPr lang="en-GB" dirty="0"/>
              <a:t>(d) </a:t>
            </a:r>
            <a:r>
              <a:rPr lang="en-GB" dirty="0" smtClean="0"/>
              <a:t>	Chained‑volume </a:t>
            </a:r>
            <a:r>
              <a:rPr lang="en-GB" dirty="0"/>
              <a:t>measure. Whole‑economy measure. Includes new dwellings, improvements and spending on services associated with the sale and purchase of property. </a:t>
            </a:r>
          </a:p>
          <a:p>
            <a:r>
              <a:rPr lang="en-GB" dirty="0"/>
              <a:t>(</a:t>
            </a:r>
            <a:r>
              <a:rPr lang="en-GB" dirty="0" smtClean="0"/>
              <a:t>e)	Chained‑volume </a:t>
            </a:r>
            <a:r>
              <a:rPr lang="en-GB" dirty="0"/>
              <a:t>measure. The historical data exclude the impact of missing trader intra‑community (MTIC) fraud. </a:t>
            </a:r>
          </a:p>
          <a:p>
            <a:r>
              <a:rPr lang="en-GB" dirty="0"/>
              <a:t>(</a:t>
            </a:r>
            <a:r>
              <a:rPr lang="en-GB" dirty="0" smtClean="0"/>
              <a:t>f)	Total </a:t>
            </a:r>
            <a:r>
              <a:rPr lang="en-GB" dirty="0"/>
              <a:t>available household resources deflated by the consumer expenditure deflator. </a:t>
            </a:r>
          </a:p>
          <a:p>
            <a:r>
              <a:rPr lang="en-GB" dirty="0"/>
              <a:t>(</a:t>
            </a:r>
            <a:r>
              <a:rPr lang="en-GB" dirty="0" smtClean="0"/>
              <a:t>g)	Whole‑economy </a:t>
            </a:r>
            <a:r>
              <a:rPr lang="en-GB" dirty="0"/>
              <a:t>total pay. </a:t>
            </a:r>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6224" y="975863"/>
            <a:ext cx="7534275" cy="4457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26458710"/>
      </p:ext>
    </p:extLst>
  </p:cSld>
  <p:clrMapOvr>
    <a:masterClrMapping/>
  </p:clrMapOvr>
  <p:timing>
    <p:tnLst>
      <p:par>
        <p:cTn id="1" dur="indefinite" restart="never" nodeType="tmRoot"/>
      </p:par>
    </p:tnLst>
  </p:timing>
</p:sld>
</file>

<file path=ppt/theme/theme1.xml><?xml version="1.0" encoding="utf-8"?>
<a:theme xmlns:a="http://schemas.openxmlformats.org/drawingml/2006/main" name="IR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BOEReplicationFlag xmlns="http://schemas.microsoft.com/sharepoint/v3">0</BOEReplicationFlag>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5c80c2f4-886d-4955-b2ec-35ac269431e4</TermId>
        </TermInfo>
      </Terms>
    </BOETaxonomyFieldTaxHTField0>
    <BOEReplicateBackwardLinksOnDeployFlag xmlns="http://schemas.microsoft.com/sharepoint/v3">false</BOEReplicateBackwardLinksOnDeployFlag>
    <PublishDate xmlns="http://schemas.microsoft.com/sharepoint/v3">2017-11-02T00:00:00+00:00</PublishDate>
    <PublishingExpirationDate xmlns="http://schemas.microsoft.com/sharepoint/v3" xsi:nil="true"/>
    <IncludeContentsInIndex xmlns="http://schemas.microsoft.com/sharepoint/v3">true</IncludeContentsInIndex>
    <PublishingStartDate xmlns="http://schemas.microsoft.com/sharepoint/v3" xsi:nil="true"/>
    <BOEKeywords xmlns="http://schemas.microsoft.com/sharepoint/v3/fields" xsi:nil="true"/>
    <OwnerGroup xmlns="http://schemas.microsoft.com/sharepoint/v3">
      <UserInfo>
        <DisplayName/>
        <AccountId>177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ContentReviewDate xmlns="http://schemas.microsoft.com/sharepoint/v3">1900-01-01T00:00:00+00:00</ContentReviewDate>
    <TaxCatchAll xmlns="a5edd0e9-353e-4089-bcbc-d9218926e91f">
      <Value>15</Value>
    </TaxCatchAll>
    <BOETwoLevelApprovalUnapprovedUrls xmlns="3093D571-876B-405D-9D29-9CB9268274E1"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LongProperties xmlns="http://schemas.microsoft.com/office/2006/metadata/longProperties"/>
</file>

<file path=customXml/item4.xml><?xml version="1.0" encoding="utf-8"?>
<ct:contentTypeSchema xmlns:ct="http://schemas.microsoft.com/office/2006/metadata/contentType" xmlns:ma="http://schemas.microsoft.com/office/2006/metadata/properties/metaAttributes" ct:_="" ma:_="" ma:contentTypeName="Document" ma:contentTypeID="0x010100AF4F16183EA9C0468BCF653F37E8E49E" ma:contentTypeVersion="876" ma:contentTypeDescription="Create a new document." ma:contentTypeScope="" ma:versionID="827ab49393bb548537e6230f99c7eb51">
  <xsd:schema xmlns:xsd="http://www.w3.org/2001/XMLSchema" xmlns:xs="http://www.w3.org/2001/XMLSchema" xmlns:p="http://schemas.microsoft.com/office/2006/metadata/properties" xmlns:ns1="http://schemas.microsoft.com/sharepoint/v3" xmlns:ns2="b67fa5cd-9f58-4c91-ae17-33c31eed239f" xmlns:ns3="a5edd0e9-353e-4089-bcbc-d9218926e91f" xmlns:ns4="A5EDD0E9-353E-4089-BCBC-D9218926E91F" xmlns:ns5="http://schemas.microsoft.com/sharepoint/v3/fields" xmlns:ns6="3093D571-876B-405D-9D29-9CB9268274E1" targetNamespace="http://schemas.microsoft.com/office/2006/metadata/properties" ma:root="true" ma:fieldsID="ad249d56aec574803c3683d2923876f8" ns1:_="" ns2:_="" ns3:_="" ns4:_="" ns5:_="" ns6:_="">
    <xsd:import namespace="http://schemas.microsoft.com/sharepoint/v3"/>
    <xsd:import namespace="b67fa5cd-9f58-4c91-ae17-33c31eed239f"/>
    <xsd:import namespace="a5edd0e9-353e-4089-bcbc-d9218926e91f"/>
    <xsd:import namespace="A5EDD0E9-353E-4089-BCBC-D9218926E91F"/>
    <xsd:import namespace="http://schemas.microsoft.com/sharepoint/v3/fields"/>
    <xsd:import namespace="3093D571-876B-405D-9D29-9CB9268274E1"/>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ArchivalChoice"/>
                <xsd:element ref="ns1:BOEReplicationFlag" minOccurs="0"/>
                <xsd:element ref="ns1:BOEReplicateBackwardLinksOnDeployFlag" minOccurs="0"/>
                <xsd:element ref="ns1:ContentReviewDate"/>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ArchivalChoice" ma:index="24"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BOEReplicationFlag" ma:index="26" nillable="true" ma:displayName="Replicated" ma:default="1" ma:internalName="Replicated" ma:readOnly="false">
      <xsd:simpleType>
        <xsd:restriction base="dms:Text"/>
      </xsd:simpleType>
    </xsd:element>
    <xsd:element name="BOEReplicateBackwardLinksOnDeployFlag" ma:index="27" nillable="true" ma:displayName="Replicate Backward Links On Deploy" ma:default="0" ma:internalName="Replicate_x0020_Backward_x0020_Links_x0020_On_x0020_Deploy" ma:readOnly="false">
      <xsd:simpleType>
        <xsd:restriction base="dms:Boolean"/>
      </xsd:simpleType>
    </xsd:element>
    <xsd:element name="ContentReviewDate" ma:index="28" ma:displayName="Content Review Date" ma:internalName="ContentReview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8879b917-e261-45cf-a9d8-7a379b5709b9" ma:termSetId="f722e845-53bc-4304-a021-71ff68974382"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a5edd0e9-353e-4089-bcbc-d9218926e91f"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24e5fe3a-2481-4c14-85cb-2566c1d518d1}" ma:internalName="TaxCatchAll" ma:showField="CatchAllData" ma:web="a5edd0e9-353e-4089-bcbc-d9218926e91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A5EDD0E9-353E-4089-BCBC-D9218926E91F"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24e5fe3a-2481-4c14-85cb-2566c1d518d1}" ma:internalName="TaxCatchAllLabel" ma:readOnly="true" ma:showField="CatchAllDataLabel" ma:web="a5edd0e9-353e-4089-bcbc-d9218926e91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093D571-876B-405D-9D29-9CB9268274E1"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4A39AD9-F0DF-4C49-B8DC-4830BAFEA464}">
  <ds:schemaRefs>
    <ds:schemaRef ds:uri="3093D571-876B-405D-9D29-9CB9268274E1"/>
    <ds:schemaRef ds:uri="http://schemas.microsoft.com/office/2006/metadata/properties"/>
    <ds:schemaRef ds:uri="http://purl.org/dc/dcmitype/"/>
    <ds:schemaRef ds:uri="http://schemas.microsoft.com/office/infopath/2007/PartnerControls"/>
    <ds:schemaRef ds:uri="http://schemas.openxmlformats.org/package/2006/metadata/core-properties"/>
    <ds:schemaRef ds:uri="http://schemas.microsoft.com/sharepoint/v3/fields"/>
    <ds:schemaRef ds:uri="A5EDD0E9-353E-4089-BCBC-D9218926E91F"/>
    <ds:schemaRef ds:uri="http://purl.org/dc/terms/"/>
    <ds:schemaRef ds:uri="http://www.w3.org/XML/1998/namespace"/>
    <ds:schemaRef ds:uri="http://schemas.microsoft.com/office/2006/documentManagement/types"/>
    <ds:schemaRef ds:uri="a5edd0e9-353e-4089-bcbc-d9218926e91f"/>
    <ds:schemaRef ds:uri="b67fa5cd-9f58-4c91-ae17-33c31eed239f"/>
    <ds:schemaRef ds:uri="http://schemas.microsoft.com/sharepoint/v3"/>
    <ds:schemaRef ds:uri="http://purl.org/dc/elements/1.1/"/>
  </ds:schemaRefs>
</ds:datastoreItem>
</file>

<file path=customXml/itemProps2.xml><?xml version="1.0" encoding="utf-8"?>
<ds:datastoreItem xmlns:ds="http://schemas.openxmlformats.org/officeDocument/2006/customXml" ds:itemID="{4F2BA893-CFF4-4AF1-9D1D-0600F4183E19}">
  <ds:schemaRefs>
    <ds:schemaRef ds:uri="http://schemas.microsoft.com/sharepoint/v3/contenttype/forms"/>
  </ds:schemaRefs>
</ds:datastoreItem>
</file>

<file path=customXml/itemProps3.xml><?xml version="1.0" encoding="utf-8"?>
<ds:datastoreItem xmlns:ds="http://schemas.openxmlformats.org/officeDocument/2006/customXml" ds:itemID="{5A747499-D055-4494-BECF-CC0DD689BDE0}">
  <ds:schemaRefs>
    <ds:schemaRef ds:uri="http://schemas.microsoft.com/office/2006/metadata/longProperties"/>
  </ds:schemaRefs>
</ds:datastoreItem>
</file>

<file path=customXml/itemProps4.xml><?xml version="1.0" encoding="utf-8"?>
<ds:datastoreItem xmlns:ds="http://schemas.openxmlformats.org/officeDocument/2006/customXml" ds:itemID="{2215E97E-2412-45EA-92D2-B9DF56EDF5F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67fa5cd-9f58-4c91-ae17-33c31eed239f"/>
    <ds:schemaRef ds:uri="a5edd0e9-353e-4089-bcbc-d9218926e91f"/>
    <ds:schemaRef ds:uri="A5EDD0E9-353E-4089-BCBC-D9218926E91F"/>
    <ds:schemaRef ds:uri="http://schemas.microsoft.com/sharepoint/v3/fields"/>
    <ds:schemaRef ds:uri="3093D571-876B-405D-9D29-9CB9268274E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IR POWERPOINT TEMPLATE</Template>
  <TotalTime>1096</TotalTime>
  <Words>1204</Words>
  <Application>Microsoft Office PowerPoint</Application>
  <PresentationFormat>On-screen Show (4:3)</PresentationFormat>
  <Paragraphs>103</Paragraphs>
  <Slides>24</Slides>
  <Notes>2</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IR POWERPOINT TEMPLATE</vt:lpstr>
      <vt:lpstr>Inflation Report February 2018</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5: Prospects for inflation</dc:title>
  <dc:subject>Section 5: Prospects for inflation</dc:subject>
  <dc:creator>Bank of England</dc:creator>
  <cp:keywords/>
  <dc:description/>
  <cp:lastModifiedBy>Cottis, Michelle</cp:lastModifiedBy>
  <cp:revision>176</cp:revision>
  <cp:lastPrinted>2017-05-11T06:28:38Z</cp:lastPrinted>
  <dcterms:created xsi:type="dcterms:W3CDTF">2017-02-01T17:37:54Z</dcterms:created>
  <dcterms:modified xsi:type="dcterms:W3CDTF">2018-02-08T11:08:09Z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15;#Inflation Report|5c80c2f4-886d-4955-b2ec-35ac269431e4</vt:lpwstr>
  </property>
  <property fmtid="{D5CDD505-2E9C-101B-9397-08002B2CF9AE}" pid="4" name="TemplateUrl">
    <vt:lpwstr/>
  </property>
  <property fmtid="{D5CDD505-2E9C-101B-9397-08002B2CF9AE}" pid="5" name="Order">
    <vt:r8>591000</vt:r8>
  </property>
  <property fmtid="{D5CDD505-2E9C-101B-9397-08002B2CF9AE}" pid="6" name="xd_ProgID">
    <vt:lpwstr/>
  </property>
  <property fmtid="{D5CDD505-2E9C-101B-9397-08002B2CF9AE}" pid="7" name="ContentTypeId">
    <vt:lpwstr>0x010100AF4F16183EA9C0468BCF653F37E8E49E</vt:lpwstr>
  </property>
  <property fmtid="{D5CDD505-2E9C-101B-9397-08002B2CF9AE}" pid="8" name="_SourceUrl">
    <vt:lpwstr/>
  </property>
  <property fmtid="{D5CDD505-2E9C-101B-9397-08002B2CF9AE}" pid="9" name="_SharedFileIndex">
    <vt:lpwstr/>
  </property>
</Properties>
</file>